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21"/>
  </p:notesMasterIdLst>
  <p:handoutMasterIdLst>
    <p:handoutMasterId r:id="rId22"/>
  </p:handoutMasterIdLst>
  <p:sldIdLst>
    <p:sldId id="256" r:id="rId2"/>
    <p:sldId id="307" r:id="rId3"/>
    <p:sldId id="257" r:id="rId4"/>
    <p:sldId id="323" r:id="rId5"/>
    <p:sldId id="322" r:id="rId6"/>
    <p:sldId id="311" r:id="rId7"/>
    <p:sldId id="327" r:id="rId8"/>
    <p:sldId id="330" r:id="rId9"/>
    <p:sldId id="331" r:id="rId10"/>
    <p:sldId id="332" r:id="rId11"/>
    <p:sldId id="321" r:id="rId12"/>
    <p:sldId id="317" r:id="rId13"/>
    <p:sldId id="313" r:id="rId14"/>
    <p:sldId id="316" r:id="rId15"/>
    <p:sldId id="304" r:id="rId16"/>
    <p:sldId id="278" r:id="rId17"/>
    <p:sldId id="259" r:id="rId18"/>
    <p:sldId id="319" r:id="rId19"/>
    <p:sldId id="26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  <p15:guide id="3" pos="384">
          <p15:clr>
            <a:srgbClr val="A4A3A4"/>
          </p15:clr>
        </p15:guide>
        <p15:guide id="4" pos="7296">
          <p15:clr>
            <a:srgbClr val="A4A3A4"/>
          </p15:clr>
        </p15:guide>
        <p15:guide id="5" pos="6912">
          <p15:clr>
            <a:srgbClr val="A4A3A4"/>
          </p15:clr>
        </p15:guide>
        <p15:guide id="6" orient="horz" pos="384">
          <p15:clr>
            <a:srgbClr val="A4A3A4"/>
          </p15:clr>
        </p15:guide>
        <p15:guide id="7" orient="horz" pos="3936">
          <p15:clr>
            <a:srgbClr val="A4A3A4"/>
          </p15:clr>
        </p15:guide>
        <p15:guide id="8" orient="horz" pos="360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76957"/>
    <a:srgbClr val="E4B194"/>
    <a:srgbClr val="504D36"/>
    <a:srgbClr val="D9CDB5"/>
    <a:srgbClr val="CBBA99"/>
    <a:srgbClr val="B5B191"/>
    <a:srgbClr val="EBE5D9"/>
    <a:srgbClr val="E5DDCD"/>
    <a:srgbClr val="F4E0D8"/>
    <a:srgbClr val="EECEB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無樣式、無格線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480" autoAdjust="0"/>
    <p:restoredTop sz="96300" autoAdjust="0"/>
  </p:normalViewPr>
  <p:slideViewPr>
    <p:cSldViewPr snapToGrid="0" showGuides="1">
      <p:cViewPr varScale="1">
        <p:scale>
          <a:sx n="110" d="100"/>
          <a:sy n="110" d="100"/>
        </p:scale>
        <p:origin x="720" y="102"/>
      </p:cViewPr>
      <p:guideLst>
        <p:guide orient="horz" pos="2160"/>
        <p:guide pos="3840"/>
        <p:guide pos="384"/>
        <p:guide pos="7296"/>
        <p:guide pos="6912"/>
        <p:guide orient="horz" pos="384"/>
        <p:guide orient="horz" pos="3936"/>
        <p:guide orient="horz" pos="360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88" d="100"/>
          <a:sy n="88" d="100"/>
        </p:scale>
        <p:origin x="-3870" y="-120"/>
      </p:cViewPr>
      <p:guideLst>
        <p:guide orient="horz" pos="2880"/>
        <p:guide pos="216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45F0FF-412D-4516-9613-0C8A113FCC2D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A83F693-3036-4338-82AF-49E2F9AFC05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1099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BAD5391-6536-454D-A29E-709482ABCF0E}" type="datetimeFigureOut">
              <a:rPr lang="zh-CN" altLang="en-US" smtClean="0"/>
              <a:t>2023/4/21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2F89595-BF84-43D6-96D7-26735109264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94319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TW" altLang="en-US" sz="1200" dirty="0">
                <a:solidFill>
                  <a:srgbClr val="504D36"/>
                </a:solidFill>
                <a:latin typeface="Roboto" panose="02000000000000000000"/>
                <a:ea typeface="新細明體" panose="02020500000000000000" pitchFamily="18" charset="-120"/>
              </a:rPr>
              <a:t>一般市面上貓用活水器皆為插電使用，一旦插了電後，若沒有手動關閉電源，那活水器便會不斷運作，而貓咪實際上使用的時間並不長，因此這種情況將導致活水器運作時</a:t>
            </a:r>
            <a:r>
              <a:rPr lang="zh-TW" altLang="en-US" sz="1200" dirty="0">
                <a:solidFill>
                  <a:srgbClr val="504D36"/>
                </a:solidFill>
                <a:latin typeface="Roboto" panose="02000000000000000000"/>
              </a:rPr>
              <a:t>浪費電量</a:t>
            </a:r>
            <a:r>
              <a:rPr lang="zh-TW" altLang="en-US" sz="1200" dirty="0">
                <a:solidFill>
                  <a:srgbClr val="504D36"/>
                </a:solidFill>
                <a:latin typeface="Roboto" panose="02000000000000000000"/>
                <a:ea typeface="新細明體" panose="02020500000000000000" pitchFamily="18" charset="-120"/>
              </a:rPr>
              <a:t>，偏偏貓咪又喜歡飲用活水，如果為了省電不使用活水器的話，又會導致貓咪不喝水，可能增加將來得到尿結石的可能性，因此，我們希望結合影像辨識、距離量測使活水器能避免上面所提到的問題，將我們產品的設計理念放在</a:t>
            </a:r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9595-BF84-43D6-96D7-267351092643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99839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投影片影像版面配置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備忘稿版面配置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2F89595-BF84-43D6-96D7-267351092643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1531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/>
          <p:cNvSpPr>
            <a:spLocks noGrp="1"/>
          </p:cNvSpPr>
          <p:nvPr>
            <p:ph type="pic" sz="quarter" idx="10"/>
          </p:nvPr>
        </p:nvSpPr>
        <p:spPr>
          <a:xfrm>
            <a:off x="7039429" y="522514"/>
            <a:ext cx="5152571" cy="5713362"/>
          </a:xfrm>
          <a:custGeom>
            <a:avLst/>
            <a:gdLst>
              <a:gd name="connsiteX0" fmla="*/ 0 w 10972800"/>
              <a:gd name="connsiteY0" fmla="*/ 0 h 4540855"/>
              <a:gd name="connsiteX1" fmla="*/ 10972800 w 10972800"/>
              <a:gd name="connsiteY1" fmla="*/ 0 h 4540855"/>
              <a:gd name="connsiteX2" fmla="*/ 10972800 w 10972800"/>
              <a:gd name="connsiteY2" fmla="*/ 4540855 h 4540855"/>
              <a:gd name="connsiteX3" fmla="*/ 0 w 10972800"/>
              <a:gd name="connsiteY3" fmla="*/ 4540855 h 4540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0972800" h="4540855">
                <a:moveTo>
                  <a:pt x="0" y="0"/>
                </a:moveTo>
                <a:lnTo>
                  <a:pt x="10972800" y="0"/>
                </a:lnTo>
                <a:lnTo>
                  <a:pt x="10972800" y="4540855"/>
                </a:lnTo>
                <a:lnTo>
                  <a:pt x="0" y="454085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191500" y="-1"/>
            <a:ext cx="4000500" cy="6858001"/>
          </a:xfrm>
          <a:custGeom>
            <a:avLst/>
            <a:gdLst>
              <a:gd name="connsiteX0" fmla="*/ 0 w 6095999"/>
              <a:gd name="connsiteY0" fmla="*/ 0 h 5684595"/>
              <a:gd name="connsiteX1" fmla="*/ 6095999 w 6095999"/>
              <a:gd name="connsiteY1" fmla="*/ 0 h 5684595"/>
              <a:gd name="connsiteX2" fmla="*/ 6095999 w 6095999"/>
              <a:gd name="connsiteY2" fmla="*/ 5684595 h 5684595"/>
              <a:gd name="connsiteX3" fmla="*/ 0 w 6095999"/>
              <a:gd name="connsiteY3" fmla="*/ 5684595 h 56845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95999" h="5684595">
                <a:moveTo>
                  <a:pt x="0" y="0"/>
                </a:moveTo>
                <a:lnTo>
                  <a:pt x="6095999" y="0"/>
                </a:lnTo>
                <a:lnTo>
                  <a:pt x="6095999" y="5684595"/>
                </a:lnTo>
                <a:lnTo>
                  <a:pt x="0" y="568459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0" y="2889896"/>
            <a:ext cx="4221769" cy="3019451"/>
          </a:xfrm>
          <a:custGeom>
            <a:avLst/>
            <a:gdLst>
              <a:gd name="connsiteX0" fmla="*/ 0 w 2688822"/>
              <a:gd name="connsiteY0" fmla="*/ 0 h 3019451"/>
              <a:gd name="connsiteX1" fmla="*/ 2688822 w 2688822"/>
              <a:gd name="connsiteY1" fmla="*/ 0 h 3019451"/>
              <a:gd name="connsiteX2" fmla="*/ 2688822 w 2688822"/>
              <a:gd name="connsiteY2" fmla="*/ 3019451 h 3019451"/>
              <a:gd name="connsiteX3" fmla="*/ 0 w 2688822"/>
              <a:gd name="connsiteY3" fmla="*/ 3019451 h 30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8822" h="3019451">
                <a:moveTo>
                  <a:pt x="0" y="0"/>
                </a:moveTo>
                <a:lnTo>
                  <a:pt x="2688822" y="0"/>
                </a:lnTo>
                <a:lnTo>
                  <a:pt x="2688822" y="3019451"/>
                </a:lnTo>
                <a:lnTo>
                  <a:pt x="0" y="3019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232275" y="2902596"/>
            <a:ext cx="3733800" cy="3019451"/>
          </a:xfrm>
          <a:custGeom>
            <a:avLst/>
            <a:gdLst>
              <a:gd name="connsiteX0" fmla="*/ 0 w 2688822"/>
              <a:gd name="connsiteY0" fmla="*/ 0 h 3019451"/>
              <a:gd name="connsiteX1" fmla="*/ 2688822 w 2688822"/>
              <a:gd name="connsiteY1" fmla="*/ 0 h 3019451"/>
              <a:gd name="connsiteX2" fmla="*/ 2688822 w 2688822"/>
              <a:gd name="connsiteY2" fmla="*/ 3019451 h 3019451"/>
              <a:gd name="connsiteX3" fmla="*/ 0 w 2688822"/>
              <a:gd name="connsiteY3" fmla="*/ 3019451 h 30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8822" h="3019451">
                <a:moveTo>
                  <a:pt x="0" y="0"/>
                </a:moveTo>
                <a:lnTo>
                  <a:pt x="2688822" y="0"/>
                </a:lnTo>
                <a:lnTo>
                  <a:pt x="2688822" y="3019451"/>
                </a:lnTo>
                <a:lnTo>
                  <a:pt x="0" y="3019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7970230" y="2889896"/>
            <a:ext cx="4221769" cy="3019451"/>
          </a:xfrm>
          <a:custGeom>
            <a:avLst/>
            <a:gdLst>
              <a:gd name="connsiteX0" fmla="*/ 0 w 2688822"/>
              <a:gd name="connsiteY0" fmla="*/ 0 h 3019451"/>
              <a:gd name="connsiteX1" fmla="*/ 2688822 w 2688822"/>
              <a:gd name="connsiteY1" fmla="*/ 0 h 3019451"/>
              <a:gd name="connsiteX2" fmla="*/ 2688822 w 2688822"/>
              <a:gd name="connsiteY2" fmla="*/ 3019451 h 3019451"/>
              <a:gd name="connsiteX3" fmla="*/ 0 w 2688822"/>
              <a:gd name="connsiteY3" fmla="*/ 3019451 h 30194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88822" h="3019451">
                <a:moveTo>
                  <a:pt x="0" y="0"/>
                </a:moveTo>
                <a:lnTo>
                  <a:pt x="2688822" y="0"/>
                </a:lnTo>
                <a:lnTo>
                  <a:pt x="2688822" y="3019451"/>
                </a:lnTo>
                <a:lnTo>
                  <a:pt x="0" y="3019451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36337" y="1181100"/>
            <a:ext cx="3296627" cy="4495800"/>
          </a:xfrm>
          <a:custGeom>
            <a:avLst/>
            <a:gdLst>
              <a:gd name="connsiteX0" fmla="*/ 0 w 3296627"/>
              <a:gd name="connsiteY0" fmla="*/ 0 h 4495800"/>
              <a:gd name="connsiteX1" fmla="*/ 3296627 w 3296627"/>
              <a:gd name="connsiteY1" fmla="*/ 0 h 4495800"/>
              <a:gd name="connsiteX2" fmla="*/ 3296627 w 3296627"/>
              <a:gd name="connsiteY2" fmla="*/ 4495800 h 4495800"/>
              <a:gd name="connsiteX3" fmla="*/ 0 w 3296627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6627" h="4495800">
                <a:moveTo>
                  <a:pt x="0" y="0"/>
                </a:moveTo>
                <a:lnTo>
                  <a:pt x="3296627" y="0"/>
                </a:lnTo>
                <a:lnTo>
                  <a:pt x="3296627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64501" y="1140311"/>
            <a:ext cx="3296627" cy="4495800"/>
          </a:xfrm>
          <a:custGeom>
            <a:avLst/>
            <a:gdLst>
              <a:gd name="connsiteX0" fmla="*/ 0 w 3296627"/>
              <a:gd name="connsiteY0" fmla="*/ 0 h 4495800"/>
              <a:gd name="connsiteX1" fmla="*/ 3296627 w 3296627"/>
              <a:gd name="connsiteY1" fmla="*/ 0 h 4495800"/>
              <a:gd name="connsiteX2" fmla="*/ 3296627 w 3296627"/>
              <a:gd name="connsiteY2" fmla="*/ 4495800 h 4495800"/>
              <a:gd name="connsiteX3" fmla="*/ 0 w 3296627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296627" h="4495800">
                <a:moveTo>
                  <a:pt x="0" y="0"/>
                </a:moveTo>
                <a:lnTo>
                  <a:pt x="3296627" y="0"/>
                </a:lnTo>
                <a:lnTo>
                  <a:pt x="3296627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642393" y="1181100"/>
            <a:ext cx="3296627" cy="4495800"/>
          </a:xfrm>
          <a:custGeom>
            <a:avLst/>
            <a:gdLst>
              <a:gd name="connsiteX0" fmla="*/ 0 w 4709367"/>
              <a:gd name="connsiteY0" fmla="*/ 0 h 3909908"/>
              <a:gd name="connsiteX1" fmla="*/ 4709367 w 4709367"/>
              <a:gd name="connsiteY1" fmla="*/ 0 h 3909908"/>
              <a:gd name="connsiteX2" fmla="*/ 4709367 w 4709367"/>
              <a:gd name="connsiteY2" fmla="*/ 3909908 h 3909908"/>
              <a:gd name="connsiteX3" fmla="*/ 0 w 4709367"/>
              <a:gd name="connsiteY3" fmla="*/ 3909908 h 39099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9367" h="3909908">
                <a:moveTo>
                  <a:pt x="0" y="0"/>
                </a:moveTo>
                <a:lnTo>
                  <a:pt x="4709367" y="0"/>
                </a:lnTo>
                <a:lnTo>
                  <a:pt x="4709367" y="3909908"/>
                </a:lnTo>
                <a:lnTo>
                  <a:pt x="0" y="390990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0"/>
          </p:nvPr>
        </p:nvSpPr>
        <p:spPr>
          <a:xfrm>
            <a:off x="4132348" y="4075861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2" name="Picture Placeholder 11"/>
          <p:cNvSpPr>
            <a:spLocks noGrp="1"/>
          </p:cNvSpPr>
          <p:nvPr>
            <p:ph type="pic" sz="quarter" idx="11"/>
          </p:nvPr>
        </p:nvSpPr>
        <p:spPr>
          <a:xfrm>
            <a:off x="6748084" y="4063161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5" name="Picture Placeholder 14"/>
          <p:cNvSpPr>
            <a:spLocks noGrp="1"/>
          </p:cNvSpPr>
          <p:nvPr>
            <p:ph type="pic" sz="quarter" idx="12"/>
          </p:nvPr>
        </p:nvSpPr>
        <p:spPr>
          <a:xfrm>
            <a:off x="9318463" y="1508647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8" name="Picture Placeholder 17"/>
          <p:cNvSpPr>
            <a:spLocks noGrp="1"/>
          </p:cNvSpPr>
          <p:nvPr>
            <p:ph type="pic" sz="quarter" idx="13"/>
          </p:nvPr>
        </p:nvSpPr>
        <p:spPr>
          <a:xfrm>
            <a:off x="6733790" y="1524000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21" name="Picture Placeholder 20"/>
          <p:cNvSpPr>
            <a:spLocks noGrp="1"/>
          </p:cNvSpPr>
          <p:nvPr>
            <p:ph type="pic" sz="quarter" idx="14"/>
          </p:nvPr>
        </p:nvSpPr>
        <p:spPr>
          <a:xfrm>
            <a:off x="9334791" y="4078545"/>
            <a:ext cx="2394566" cy="2336767"/>
          </a:xfrm>
          <a:custGeom>
            <a:avLst/>
            <a:gdLst>
              <a:gd name="connsiteX0" fmla="*/ 0 w 1918586"/>
              <a:gd name="connsiteY0" fmla="*/ 0 h 2297724"/>
              <a:gd name="connsiteX1" fmla="*/ 1918586 w 1918586"/>
              <a:gd name="connsiteY1" fmla="*/ 0 h 2297724"/>
              <a:gd name="connsiteX2" fmla="*/ 1918586 w 1918586"/>
              <a:gd name="connsiteY2" fmla="*/ 2297724 h 2297724"/>
              <a:gd name="connsiteX3" fmla="*/ 0 w 1918586"/>
              <a:gd name="connsiteY3" fmla="*/ 2297724 h 22977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18586" h="2297724">
                <a:moveTo>
                  <a:pt x="0" y="0"/>
                </a:moveTo>
                <a:lnTo>
                  <a:pt x="1918586" y="0"/>
                </a:lnTo>
                <a:lnTo>
                  <a:pt x="1918586" y="2297724"/>
                </a:lnTo>
                <a:lnTo>
                  <a:pt x="0" y="229772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633183" y="1295582"/>
            <a:ext cx="3708410" cy="4266836"/>
          </a:xfrm>
          <a:custGeom>
            <a:avLst/>
            <a:gdLst>
              <a:gd name="connsiteX0" fmla="*/ 0 w 3708410"/>
              <a:gd name="connsiteY0" fmla="*/ 0 h 4266836"/>
              <a:gd name="connsiteX1" fmla="*/ 3708410 w 3708410"/>
              <a:gd name="connsiteY1" fmla="*/ 0 h 4266836"/>
              <a:gd name="connsiteX2" fmla="*/ 3708410 w 3708410"/>
              <a:gd name="connsiteY2" fmla="*/ 4266836 h 4266836"/>
              <a:gd name="connsiteX3" fmla="*/ 0 w 3708410"/>
              <a:gd name="connsiteY3" fmla="*/ 4266836 h 42668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08410" h="4266836">
                <a:moveTo>
                  <a:pt x="0" y="0"/>
                </a:moveTo>
                <a:lnTo>
                  <a:pt x="3708410" y="0"/>
                </a:lnTo>
                <a:lnTo>
                  <a:pt x="3708410" y="4266836"/>
                </a:lnTo>
                <a:lnTo>
                  <a:pt x="0" y="42668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4264" y="2728685"/>
            <a:ext cx="5721393" cy="3395436"/>
          </a:xfrm>
          <a:custGeom>
            <a:avLst/>
            <a:gdLst>
              <a:gd name="connsiteX0" fmla="*/ 0 w 6422266"/>
              <a:gd name="connsiteY0" fmla="*/ 0 h 2819400"/>
              <a:gd name="connsiteX1" fmla="*/ 6422266 w 6422266"/>
              <a:gd name="connsiteY1" fmla="*/ 0 h 2819400"/>
              <a:gd name="connsiteX2" fmla="*/ 6422266 w 6422266"/>
              <a:gd name="connsiteY2" fmla="*/ 2819400 h 2819400"/>
              <a:gd name="connsiteX3" fmla="*/ 0 w 6422266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422266" h="2819400">
                <a:moveTo>
                  <a:pt x="0" y="0"/>
                </a:moveTo>
                <a:lnTo>
                  <a:pt x="6422266" y="0"/>
                </a:lnTo>
                <a:lnTo>
                  <a:pt x="6422266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562104" y="622302"/>
            <a:ext cx="4089398" cy="5054599"/>
          </a:xfrm>
          <a:custGeom>
            <a:avLst/>
            <a:gdLst>
              <a:gd name="connsiteX0" fmla="*/ 0 w 4089398"/>
              <a:gd name="connsiteY0" fmla="*/ 0 h 5054599"/>
              <a:gd name="connsiteX1" fmla="*/ 4089398 w 4089398"/>
              <a:gd name="connsiteY1" fmla="*/ 0 h 5054599"/>
              <a:gd name="connsiteX2" fmla="*/ 4089398 w 4089398"/>
              <a:gd name="connsiteY2" fmla="*/ 5054599 h 5054599"/>
              <a:gd name="connsiteX3" fmla="*/ 0 w 4089398"/>
              <a:gd name="connsiteY3" fmla="*/ 5054599 h 50545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89398" h="5054599">
                <a:moveTo>
                  <a:pt x="0" y="0"/>
                </a:moveTo>
                <a:lnTo>
                  <a:pt x="4089398" y="0"/>
                </a:lnTo>
                <a:lnTo>
                  <a:pt x="4089398" y="5054599"/>
                </a:lnTo>
                <a:lnTo>
                  <a:pt x="0" y="505459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01" y="1511300"/>
            <a:ext cx="4038601" cy="4737100"/>
          </a:xfrm>
          <a:custGeom>
            <a:avLst/>
            <a:gdLst>
              <a:gd name="connsiteX0" fmla="*/ 0 w 4038601"/>
              <a:gd name="connsiteY0" fmla="*/ 0 h 4737100"/>
              <a:gd name="connsiteX1" fmla="*/ 4038601 w 4038601"/>
              <a:gd name="connsiteY1" fmla="*/ 0 h 4737100"/>
              <a:gd name="connsiteX2" fmla="*/ 4038601 w 4038601"/>
              <a:gd name="connsiteY2" fmla="*/ 4737100 h 4737100"/>
              <a:gd name="connsiteX3" fmla="*/ 0 w 4038601"/>
              <a:gd name="connsiteY3" fmla="*/ 4737100 h 4737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38601" h="4737100">
                <a:moveTo>
                  <a:pt x="0" y="0"/>
                </a:moveTo>
                <a:lnTo>
                  <a:pt x="4038601" y="0"/>
                </a:lnTo>
                <a:lnTo>
                  <a:pt x="4038601" y="4737100"/>
                </a:lnTo>
                <a:lnTo>
                  <a:pt x="0" y="47371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191500" y="790997"/>
            <a:ext cx="3213100" cy="5104558"/>
          </a:xfrm>
          <a:custGeom>
            <a:avLst/>
            <a:gdLst>
              <a:gd name="connsiteX0" fmla="*/ 0 w 6270277"/>
              <a:gd name="connsiteY0" fmla="*/ 0 h 4579257"/>
              <a:gd name="connsiteX1" fmla="*/ 6270277 w 6270277"/>
              <a:gd name="connsiteY1" fmla="*/ 0 h 4579257"/>
              <a:gd name="connsiteX2" fmla="*/ 6270277 w 6270277"/>
              <a:gd name="connsiteY2" fmla="*/ 4579257 h 4579257"/>
              <a:gd name="connsiteX3" fmla="*/ 0 w 6270277"/>
              <a:gd name="connsiteY3" fmla="*/ 4579257 h 457925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270277" h="4579257">
                <a:moveTo>
                  <a:pt x="0" y="0"/>
                </a:moveTo>
                <a:lnTo>
                  <a:pt x="6270277" y="0"/>
                </a:lnTo>
                <a:lnTo>
                  <a:pt x="6270277" y="4579257"/>
                </a:lnTo>
                <a:lnTo>
                  <a:pt x="0" y="457925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56401" y="1181100"/>
            <a:ext cx="3683000" cy="4495800"/>
          </a:xfrm>
          <a:custGeom>
            <a:avLst/>
            <a:gdLst>
              <a:gd name="connsiteX0" fmla="*/ 0 w 3683000"/>
              <a:gd name="connsiteY0" fmla="*/ 0 h 4495800"/>
              <a:gd name="connsiteX1" fmla="*/ 3683000 w 3683000"/>
              <a:gd name="connsiteY1" fmla="*/ 0 h 4495800"/>
              <a:gd name="connsiteX2" fmla="*/ 3683000 w 3683000"/>
              <a:gd name="connsiteY2" fmla="*/ 4495800 h 4495800"/>
              <a:gd name="connsiteX3" fmla="*/ 0 w 3683000"/>
              <a:gd name="connsiteY3" fmla="*/ 4495800 h 4495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83000" h="4495800">
                <a:moveTo>
                  <a:pt x="0" y="0"/>
                </a:moveTo>
                <a:lnTo>
                  <a:pt x="3683000" y="0"/>
                </a:lnTo>
                <a:lnTo>
                  <a:pt x="3683000" y="4495800"/>
                </a:lnTo>
                <a:lnTo>
                  <a:pt x="0" y="4495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383366" y="0"/>
            <a:ext cx="6808635" cy="6858000"/>
          </a:xfrm>
          <a:custGeom>
            <a:avLst/>
            <a:gdLst>
              <a:gd name="connsiteX0" fmla="*/ 0 w 6808635"/>
              <a:gd name="connsiteY0" fmla="*/ 0 h 6858000"/>
              <a:gd name="connsiteX1" fmla="*/ 6808635 w 6808635"/>
              <a:gd name="connsiteY1" fmla="*/ 0 h 6858000"/>
              <a:gd name="connsiteX2" fmla="*/ 6808635 w 6808635"/>
              <a:gd name="connsiteY2" fmla="*/ 6858000 h 6858000"/>
              <a:gd name="connsiteX3" fmla="*/ 0 w 6808635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808635" h="6858000">
                <a:moveTo>
                  <a:pt x="0" y="0"/>
                </a:moveTo>
                <a:lnTo>
                  <a:pt x="6808635" y="0"/>
                </a:lnTo>
                <a:lnTo>
                  <a:pt x="6808635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3031977" y="1192439"/>
            <a:ext cx="2779794" cy="2017486"/>
          </a:xfrm>
          <a:custGeom>
            <a:avLst/>
            <a:gdLst>
              <a:gd name="connsiteX0" fmla="*/ 0 w 2551194"/>
              <a:gd name="connsiteY0" fmla="*/ 0 h 3174545"/>
              <a:gd name="connsiteX1" fmla="*/ 2551194 w 2551194"/>
              <a:gd name="connsiteY1" fmla="*/ 0 h 3174545"/>
              <a:gd name="connsiteX2" fmla="*/ 2551194 w 2551194"/>
              <a:gd name="connsiteY2" fmla="*/ 3174545 h 3174545"/>
              <a:gd name="connsiteX3" fmla="*/ 0 w 2551194"/>
              <a:gd name="connsiteY3" fmla="*/ 3174545 h 317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194" h="3174545">
                <a:moveTo>
                  <a:pt x="0" y="0"/>
                </a:moveTo>
                <a:lnTo>
                  <a:pt x="2551194" y="0"/>
                </a:lnTo>
                <a:lnTo>
                  <a:pt x="2551194" y="3174545"/>
                </a:lnTo>
                <a:lnTo>
                  <a:pt x="0" y="317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114176" y="1181100"/>
            <a:ext cx="2778966" cy="4327901"/>
          </a:xfrm>
          <a:custGeom>
            <a:avLst/>
            <a:gdLst>
              <a:gd name="connsiteX0" fmla="*/ 0 w 2550434"/>
              <a:gd name="connsiteY0" fmla="*/ 0 h 3174545"/>
              <a:gd name="connsiteX1" fmla="*/ 2550434 w 2550434"/>
              <a:gd name="connsiteY1" fmla="*/ 0 h 3174545"/>
              <a:gd name="connsiteX2" fmla="*/ 2550434 w 2550434"/>
              <a:gd name="connsiteY2" fmla="*/ 3174545 h 3174545"/>
              <a:gd name="connsiteX3" fmla="*/ 0 w 2550434"/>
              <a:gd name="connsiteY3" fmla="*/ 3174545 h 317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0434" h="3174545">
                <a:moveTo>
                  <a:pt x="0" y="0"/>
                </a:moveTo>
                <a:lnTo>
                  <a:pt x="2550434" y="0"/>
                </a:lnTo>
                <a:lnTo>
                  <a:pt x="2550434" y="3174545"/>
                </a:lnTo>
                <a:lnTo>
                  <a:pt x="0" y="317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044372" y="3498516"/>
            <a:ext cx="2775858" cy="2020876"/>
          </a:xfrm>
          <a:custGeom>
            <a:avLst/>
            <a:gdLst>
              <a:gd name="connsiteX0" fmla="*/ 0 w 2551194"/>
              <a:gd name="connsiteY0" fmla="*/ 0 h 3174545"/>
              <a:gd name="connsiteX1" fmla="*/ 2551194 w 2551194"/>
              <a:gd name="connsiteY1" fmla="*/ 0 h 3174545"/>
              <a:gd name="connsiteX2" fmla="*/ 2551194 w 2551194"/>
              <a:gd name="connsiteY2" fmla="*/ 3174545 h 3174545"/>
              <a:gd name="connsiteX3" fmla="*/ 0 w 2551194"/>
              <a:gd name="connsiteY3" fmla="*/ 3174545 h 31745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51194" h="3174545">
                <a:moveTo>
                  <a:pt x="0" y="0"/>
                </a:moveTo>
                <a:lnTo>
                  <a:pt x="2551194" y="0"/>
                </a:lnTo>
                <a:lnTo>
                  <a:pt x="2551194" y="3174545"/>
                </a:lnTo>
                <a:lnTo>
                  <a:pt x="0" y="317454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609601" y="578822"/>
            <a:ext cx="2641600" cy="2250589"/>
          </a:xfrm>
          <a:custGeom>
            <a:avLst/>
            <a:gdLst>
              <a:gd name="connsiteX0" fmla="*/ 0 w 4965697"/>
              <a:gd name="connsiteY0" fmla="*/ 0 h 2250589"/>
              <a:gd name="connsiteX1" fmla="*/ 4965697 w 4965697"/>
              <a:gd name="connsiteY1" fmla="*/ 0 h 2250589"/>
              <a:gd name="connsiteX2" fmla="*/ 4965697 w 4965697"/>
              <a:gd name="connsiteY2" fmla="*/ 2250589 h 2250589"/>
              <a:gd name="connsiteX3" fmla="*/ 0 w 4965697"/>
              <a:gd name="connsiteY3" fmla="*/ 2250589 h 22505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65697" h="2250589">
                <a:moveTo>
                  <a:pt x="0" y="0"/>
                </a:moveTo>
                <a:lnTo>
                  <a:pt x="4965697" y="0"/>
                </a:lnTo>
                <a:lnTo>
                  <a:pt x="4965697" y="2250589"/>
                </a:lnTo>
                <a:lnTo>
                  <a:pt x="0" y="225058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609600" y="3071544"/>
            <a:ext cx="2628896" cy="3161467"/>
          </a:xfrm>
          <a:custGeom>
            <a:avLst/>
            <a:gdLst>
              <a:gd name="connsiteX0" fmla="*/ 0 w 2628896"/>
              <a:gd name="connsiteY0" fmla="*/ 0 h 3161467"/>
              <a:gd name="connsiteX1" fmla="*/ 2628896 w 2628896"/>
              <a:gd name="connsiteY1" fmla="*/ 0 h 3161467"/>
              <a:gd name="connsiteX2" fmla="*/ 2628896 w 2628896"/>
              <a:gd name="connsiteY2" fmla="*/ 3161467 h 3161467"/>
              <a:gd name="connsiteX3" fmla="*/ 0 w 2628896"/>
              <a:gd name="connsiteY3" fmla="*/ 3161467 h 316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628896" h="3161467">
                <a:moveTo>
                  <a:pt x="0" y="0"/>
                </a:moveTo>
                <a:lnTo>
                  <a:pt x="2628896" y="0"/>
                </a:lnTo>
                <a:lnTo>
                  <a:pt x="2628896" y="3161467"/>
                </a:lnTo>
                <a:lnTo>
                  <a:pt x="0" y="31614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3479803" y="4018706"/>
            <a:ext cx="2340426" cy="2215179"/>
          </a:xfrm>
          <a:custGeom>
            <a:avLst/>
            <a:gdLst>
              <a:gd name="connsiteX0" fmla="*/ 0 w 2095484"/>
              <a:gd name="connsiteY0" fmla="*/ 0 h 2215179"/>
              <a:gd name="connsiteX1" fmla="*/ 2095484 w 2095484"/>
              <a:gd name="connsiteY1" fmla="*/ 0 h 2215179"/>
              <a:gd name="connsiteX2" fmla="*/ 2095484 w 2095484"/>
              <a:gd name="connsiteY2" fmla="*/ 2215179 h 2215179"/>
              <a:gd name="connsiteX3" fmla="*/ 0 w 2095484"/>
              <a:gd name="connsiteY3" fmla="*/ 2215179 h 22151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095484" h="2215179">
                <a:moveTo>
                  <a:pt x="0" y="0"/>
                </a:moveTo>
                <a:lnTo>
                  <a:pt x="2095484" y="0"/>
                </a:lnTo>
                <a:lnTo>
                  <a:pt x="2095484" y="2215179"/>
                </a:lnTo>
                <a:lnTo>
                  <a:pt x="0" y="2215179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469864" y="622300"/>
            <a:ext cx="4705337" cy="3161467"/>
          </a:xfrm>
          <a:custGeom>
            <a:avLst/>
            <a:gdLst>
              <a:gd name="connsiteX0" fmla="*/ 0 w 4705337"/>
              <a:gd name="connsiteY0" fmla="*/ 0 h 3161467"/>
              <a:gd name="connsiteX1" fmla="*/ 4705337 w 4705337"/>
              <a:gd name="connsiteY1" fmla="*/ 0 h 3161467"/>
              <a:gd name="connsiteX2" fmla="*/ 4705337 w 4705337"/>
              <a:gd name="connsiteY2" fmla="*/ 3161467 h 3161467"/>
              <a:gd name="connsiteX3" fmla="*/ 0 w 4705337"/>
              <a:gd name="connsiteY3" fmla="*/ 3161467 h 31614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5337" h="3161467">
                <a:moveTo>
                  <a:pt x="0" y="0"/>
                </a:moveTo>
                <a:lnTo>
                  <a:pt x="4705337" y="0"/>
                </a:lnTo>
                <a:lnTo>
                  <a:pt x="4705337" y="3161467"/>
                </a:lnTo>
                <a:lnTo>
                  <a:pt x="0" y="316146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2146302" y="2197100"/>
            <a:ext cx="3710901" cy="4051300"/>
          </a:xfrm>
          <a:custGeom>
            <a:avLst/>
            <a:gdLst>
              <a:gd name="connsiteX0" fmla="*/ 0 w 3710901"/>
              <a:gd name="connsiteY0" fmla="*/ 0 h 4051300"/>
              <a:gd name="connsiteX1" fmla="*/ 3710901 w 3710901"/>
              <a:gd name="connsiteY1" fmla="*/ 0 h 4051300"/>
              <a:gd name="connsiteX2" fmla="*/ 3710901 w 3710901"/>
              <a:gd name="connsiteY2" fmla="*/ 4051300 h 4051300"/>
              <a:gd name="connsiteX3" fmla="*/ 0 w 3710901"/>
              <a:gd name="connsiteY3" fmla="*/ 4051300 h 4051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10901" h="4051300">
                <a:moveTo>
                  <a:pt x="0" y="0"/>
                </a:moveTo>
                <a:lnTo>
                  <a:pt x="3710901" y="0"/>
                </a:lnTo>
                <a:lnTo>
                  <a:pt x="3710901" y="4051300"/>
                </a:lnTo>
                <a:lnTo>
                  <a:pt x="0" y="40513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1560210" y="2527300"/>
            <a:ext cx="2263103" cy="3187700"/>
          </a:xfrm>
          <a:custGeom>
            <a:avLst/>
            <a:gdLst>
              <a:gd name="connsiteX0" fmla="*/ 0 w 2263103"/>
              <a:gd name="connsiteY0" fmla="*/ 0 h 3187700"/>
              <a:gd name="connsiteX1" fmla="*/ 2263103 w 2263103"/>
              <a:gd name="connsiteY1" fmla="*/ 0 h 3187700"/>
              <a:gd name="connsiteX2" fmla="*/ 2263103 w 2263103"/>
              <a:gd name="connsiteY2" fmla="*/ 3187700 h 3187700"/>
              <a:gd name="connsiteX3" fmla="*/ 0 w 2263103"/>
              <a:gd name="connsiteY3" fmla="*/ 3187700 h 3187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103" h="3187700">
                <a:moveTo>
                  <a:pt x="0" y="0"/>
                </a:moveTo>
                <a:lnTo>
                  <a:pt x="2263103" y="0"/>
                </a:lnTo>
                <a:lnTo>
                  <a:pt x="2263103" y="3187700"/>
                </a:lnTo>
                <a:lnTo>
                  <a:pt x="0" y="31877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164348" y="1469608"/>
            <a:ext cx="3863292" cy="2816174"/>
          </a:xfrm>
          <a:custGeom>
            <a:avLst/>
            <a:gdLst>
              <a:gd name="connsiteX0" fmla="*/ 0 w 3863292"/>
              <a:gd name="connsiteY0" fmla="*/ 0 h 2816174"/>
              <a:gd name="connsiteX1" fmla="*/ 3863292 w 3863292"/>
              <a:gd name="connsiteY1" fmla="*/ 0 h 2816174"/>
              <a:gd name="connsiteX2" fmla="*/ 3863292 w 3863292"/>
              <a:gd name="connsiteY2" fmla="*/ 2816174 h 2816174"/>
              <a:gd name="connsiteX3" fmla="*/ 0 w 3863292"/>
              <a:gd name="connsiteY3" fmla="*/ 2816174 h 2816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63292" h="2816174">
                <a:moveTo>
                  <a:pt x="0" y="0"/>
                </a:moveTo>
                <a:lnTo>
                  <a:pt x="3863292" y="0"/>
                </a:lnTo>
                <a:lnTo>
                  <a:pt x="3863292" y="2816174"/>
                </a:lnTo>
                <a:lnTo>
                  <a:pt x="0" y="2816174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8368662" y="1469609"/>
            <a:ext cx="2263103" cy="2475148"/>
          </a:xfrm>
          <a:custGeom>
            <a:avLst/>
            <a:gdLst>
              <a:gd name="connsiteX0" fmla="*/ 0 w 2263103"/>
              <a:gd name="connsiteY0" fmla="*/ 0 h 2475148"/>
              <a:gd name="connsiteX1" fmla="*/ 2263103 w 2263103"/>
              <a:gd name="connsiteY1" fmla="*/ 0 h 2475148"/>
              <a:gd name="connsiteX2" fmla="*/ 2263103 w 2263103"/>
              <a:gd name="connsiteY2" fmla="*/ 2475148 h 2475148"/>
              <a:gd name="connsiteX3" fmla="*/ 0 w 2263103"/>
              <a:gd name="connsiteY3" fmla="*/ 2475148 h 2475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263103" h="2475148">
                <a:moveTo>
                  <a:pt x="0" y="0"/>
                </a:moveTo>
                <a:lnTo>
                  <a:pt x="2263103" y="0"/>
                </a:lnTo>
                <a:lnTo>
                  <a:pt x="2263103" y="2475148"/>
                </a:lnTo>
                <a:lnTo>
                  <a:pt x="0" y="247514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icture Placeholder 6"/>
          <p:cNvSpPr>
            <a:spLocks noGrp="1"/>
          </p:cNvSpPr>
          <p:nvPr>
            <p:ph type="pic" sz="quarter" idx="10"/>
          </p:nvPr>
        </p:nvSpPr>
        <p:spPr>
          <a:xfrm>
            <a:off x="2096630" y="2197100"/>
            <a:ext cx="3696958" cy="2476500"/>
          </a:xfrm>
          <a:custGeom>
            <a:avLst/>
            <a:gdLst>
              <a:gd name="connsiteX0" fmla="*/ 0 w 3696958"/>
              <a:gd name="connsiteY0" fmla="*/ 0 h 2476500"/>
              <a:gd name="connsiteX1" fmla="*/ 3696958 w 3696958"/>
              <a:gd name="connsiteY1" fmla="*/ 0 h 2476500"/>
              <a:gd name="connsiteX2" fmla="*/ 3696958 w 3696958"/>
              <a:gd name="connsiteY2" fmla="*/ 2476500 h 2476500"/>
              <a:gd name="connsiteX3" fmla="*/ 0 w 3696958"/>
              <a:gd name="connsiteY3" fmla="*/ 2476500 h 2476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96958" h="2476500">
                <a:moveTo>
                  <a:pt x="0" y="0"/>
                </a:moveTo>
                <a:lnTo>
                  <a:pt x="3696958" y="0"/>
                </a:lnTo>
                <a:lnTo>
                  <a:pt x="3696958" y="2476500"/>
                </a:lnTo>
                <a:lnTo>
                  <a:pt x="0" y="2476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0" name="Picture Placeholder 9"/>
          <p:cNvSpPr>
            <a:spLocks noGrp="1"/>
          </p:cNvSpPr>
          <p:nvPr>
            <p:ph type="pic" sz="quarter" idx="11"/>
          </p:nvPr>
        </p:nvSpPr>
        <p:spPr>
          <a:xfrm>
            <a:off x="4928731" y="3429000"/>
            <a:ext cx="2756688" cy="2819400"/>
          </a:xfrm>
          <a:custGeom>
            <a:avLst/>
            <a:gdLst>
              <a:gd name="connsiteX0" fmla="*/ 0 w 2756688"/>
              <a:gd name="connsiteY0" fmla="*/ 0 h 2819400"/>
              <a:gd name="connsiteX1" fmla="*/ 2756688 w 2756688"/>
              <a:gd name="connsiteY1" fmla="*/ 0 h 2819400"/>
              <a:gd name="connsiteX2" fmla="*/ 2756688 w 2756688"/>
              <a:gd name="connsiteY2" fmla="*/ 2819400 h 2819400"/>
              <a:gd name="connsiteX3" fmla="*/ 0 w 2756688"/>
              <a:gd name="connsiteY3" fmla="*/ 2819400 h 2819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756688" h="2819400">
                <a:moveTo>
                  <a:pt x="0" y="0"/>
                </a:moveTo>
                <a:lnTo>
                  <a:pt x="2756688" y="0"/>
                </a:lnTo>
                <a:lnTo>
                  <a:pt x="2756688" y="2819400"/>
                </a:lnTo>
                <a:lnTo>
                  <a:pt x="0" y="28194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13" name="Picture Placeholder 12"/>
          <p:cNvSpPr>
            <a:spLocks noGrp="1"/>
          </p:cNvSpPr>
          <p:nvPr>
            <p:ph type="pic" sz="quarter" idx="12"/>
          </p:nvPr>
        </p:nvSpPr>
        <p:spPr>
          <a:xfrm>
            <a:off x="6398414" y="619612"/>
            <a:ext cx="2843669" cy="3310665"/>
          </a:xfrm>
          <a:custGeom>
            <a:avLst/>
            <a:gdLst>
              <a:gd name="connsiteX0" fmla="*/ 0 w 2843669"/>
              <a:gd name="connsiteY0" fmla="*/ 0 h 3310665"/>
              <a:gd name="connsiteX1" fmla="*/ 2843669 w 2843669"/>
              <a:gd name="connsiteY1" fmla="*/ 0 h 3310665"/>
              <a:gd name="connsiteX2" fmla="*/ 2843669 w 2843669"/>
              <a:gd name="connsiteY2" fmla="*/ 3310665 h 3310665"/>
              <a:gd name="connsiteX3" fmla="*/ 0 w 2843669"/>
              <a:gd name="connsiteY3" fmla="*/ 3310665 h 33106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3669" h="3310665">
                <a:moveTo>
                  <a:pt x="0" y="0"/>
                </a:moveTo>
                <a:lnTo>
                  <a:pt x="2843669" y="0"/>
                </a:lnTo>
                <a:lnTo>
                  <a:pt x="2843669" y="3310665"/>
                </a:lnTo>
                <a:lnTo>
                  <a:pt x="0" y="33106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5565344" y="1762125"/>
            <a:ext cx="1993106" cy="3981450"/>
          </a:xfrm>
          <a:custGeom>
            <a:avLst/>
            <a:gdLst>
              <a:gd name="connsiteX0" fmla="*/ 72629 w 1993106"/>
              <a:gd name="connsiteY0" fmla="*/ 0 h 3981450"/>
              <a:gd name="connsiteX1" fmla="*/ 1920477 w 1993106"/>
              <a:gd name="connsiteY1" fmla="*/ 0 h 3981450"/>
              <a:gd name="connsiteX2" fmla="*/ 1993106 w 1993106"/>
              <a:gd name="connsiteY2" fmla="*/ 72629 h 3981450"/>
              <a:gd name="connsiteX3" fmla="*/ 1993106 w 1993106"/>
              <a:gd name="connsiteY3" fmla="*/ 3908821 h 3981450"/>
              <a:gd name="connsiteX4" fmla="*/ 1920477 w 1993106"/>
              <a:gd name="connsiteY4" fmla="*/ 3981450 h 3981450"/>
              <a:gd name="connsiteX5" fmla="*/ 72629 w 1993106"/>
              <a:gd name="connsiteY5" fmla="*/ 3981450 h 3981450"/>
              <a:gd name="connsiteX6" fmla="*/ 0 w 1993106"/>
              <a:gd name="connsiteY6" fmla="*/ 3908821 h 3981450"/>
              <a:gd name="connsiteX7" fmla="*/ 0 w 1993106"/>
              <a:gd name="connsiteY7" fmla="*/ 72629 h 3981450"/>
              <a:gd name="connsiteX8" fmla="*/ 72629 w 1993106"/>
              <a:gd name="connsiteY8" fmla="*/ 0 h 39814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3106" h="3981450">
                <a:moveTo>
                  <a:pt x="72629" y="0"/>
                </a:moveTo>
                <a:lnTo>
                  <a:pt x="1920477" y="0"/>
                </a:lnTo>
                <a:cubicBezTo>
                  <a:pt x="1960589" y="0"/>
                  <a:pt x="1993106" y="32517"/>
                  <a:pt x="1993106" y="72629"/>
                </a:cubicBezTo>
                <a:lnTo>
                  <a:pt x="1993106" y="3908821"/>
                </a:lnTo>
                <a:cubicBezTo>
                  <a:pt x="1993106" y="3948933"/>
                  <a:pt x="1960589" y="3981450"/>
                  <a:pt x="1920477" y="3981450"/>
                </a:cubicBezTo>
                <a:lnTo>
                  <a:pt x="72629" y="3981450"/>
                </a:lnTo>
                <a:cubicBezTo>
                  <a:pt x="32517" y="3981450"/>
                  <a:pt x="0" y="3948933"/>
                  <a:pt x="0" y="3908821"/>
                </a:cubicBezTo>
                <a:lnTo>
                  <a:pt x="0" y="72629"/>
                </a:lnTo>
                <a:cubicBezTo>
                  <a:pt x="0" y="32517"/>
                  <a:pt x="32517" y="0"/>
                  <a:pt x="7262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8126731" y="885825"/>
            <a:ext cx="3433761" cy="4900613"/>
          </a:xfrm>
          <a:custGeom>
            <a:avLst/>
            <a:gdLst>
              <a:gd name="connsiteX0" fmla="*/ 82273 w 3433761"/>
              <a:gd name="connsiteY0" fmla="*/ 0 h 4900613"/>
              <a:gd name="connsiteX1" fmla="*/ 3351488 w 3433761"/>
              <a:gd name="connsiteY1" fmla="*/ 0 h 4900613"/>
              <a:gd name="connsiteX2" fmla="*/ 3433761 w 3433761"/>
              <a:gd name="connsiteY2" fmla="*/ 82273 h 4900613"/>
              <a:gd name="connsiteX3" fmla="*/ 3433761 w 3433761"/>
              <a:gd name="connsiteY3" fmla="*/ 4818340 h 4900613"/>
              <a:gd name="connsiteX4" fmla="*/ 3351488 w 3433761"/>
              <a:gd name="connsiteY4" fmla="*/ 4900613 h 4900613"/>
              <a:gd name="connsiteX5" fmla="*/ 82273 w 3433761"/>
              <a:gd name="connsiteY5" fmla="*/ 4900613 h 4900613"/>
              <a:gd name="connsiteX6" fmla="*/ 0 w 3433761"/>
              <a:gd name="connsiteY6" fmla="*/ 4818340 h 4900613"/>
              <a:gd name="connsiteX7" fmla="*/ 0 w 3433761"/>
              <a:gd name="connsiteY7" fmla="*/ 82273 h 4900613"/>
              <a:gd name="connsiteX8" fmla="*/ 82273 w 3433761"/>
              <a:gd name="connsiteY8" fmla="*/ 0 h 49006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433761" h="4900613">
                <a:moveTo>
                  <a:pt x="82273" y="0"/>
                </a:moveTo>
                <a:lnTo>
                  <a:pt x="3351488" y="0"/>
                </a:lnTo>
                <a:cubicBezTo>
                  <a:pt x="3396926" y="0"/>
                  <a:pt x="3433761" y="36835"/>
                  <a:pt x="3433761" y="82273"/>
                </a:cubicBezTo>
                <a:lnTo>
                  <a:pt x="3433761" y="4818340"/>
                </a:lnTo>
                <a:cubicBezTo>
                  <a:pt x="3433761" y="4863778"/>
                  <a:pt x="3396926" y="4900613"/>
                  <a:pt x="3351488" y="4900613"/>
                </a:cubicBezTo>
                <a:lnTo>
                  <a:pt x="82273" y="4900613"/>
                </a:lnTo>
                <a:cubicBezTo>
                  <a:pt x="36835" y="4900613"/>
                  <a:pt x="0" y="4863778"/>
                  <a:pt x="0" y="4818340"/>
                </a:cubicBezTo>
                <a:lnTo>
                  <a:pt x="0" y="82273"/>
                </a:lnTo>
                <a:cubicBezTo>
                  <a:pt x="0" y="36835"/>
                  <a:pt x="36835" y="0"/>
                  <a:pt x="82273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23762" y="2149730"/>
            <a:ext cx="2743381" cy="5480206"/>
          </a:xfrm>
          <a:custGeom>
            <a:avLst/>
            <a:gdLst>
              <a:gd name="connsiteX0" fmla="*/ 99969 w 2743381"/>
              <a:gd name="connsiteY0" fmla="*/ 0 h 5480206"/>
              <a:gd name="connsiteX1" fmla="*/ 2643412 w 2743381"/>
              <a:gd name="connsiteY1" fmla="*/ 0 h 5480206"/>
              <a:gd name="connsiteX2" fmla="*/ 2743381 w 2743381"/>
              <a:gd name="connsiteY2" fmla="*/ 99969 h 5480206"/>
              <a:gd name="connsiteX3" fmla="*/ 2743381 w 2743381"/>
              <a:gd name="connsiteY3" fmla="*/ 5380237 h 5480206"/>
              <a:gd name="connsiteX4" fmla="*/ 2643412 w 2743381"/>
              <a:gd name="connsiteY4" fmla="*/ 5480206 h 5480206"/>
              <a:gd name="connsiteX5" fmla="*/ 99969 w 2743381"/>
              <a:gd name="connsiteY5" fmla="*/ 5480206 h 5480206"/>
              <a:gd name="connsiteX6" fmla="*/ 0 w 2743381"/>
              <a:gd name="connsiteY6" fmla="*/ 5380237 h 5480206"/>
              <a:gd name="connsiteX7" fmla="*/ 0 w 2743381"/>
              <a:gd name="connsiteY7" fmla="*/ 99969 h 5480206"/>
              <a:gd name="connsiteX8" fmla="*/ 99969 w 2743381"/>
              <a:gd name="connsiteY8" fmla="*/ 0 h 54802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743381" h="5480206">
                <a:moveTo>
                  <a:pt x="99969" y="0"/>
                </a:moveTo>
                <a:lnTo>
                  <a:pt x="2643412" y="0"/>
                </a:lnTo>
                <a:cubicBezTo>
                  <a:pt x="2698623" y="0"/>
                  <a:pt x="2743381" y="44758"/>
                  <a:pt x="2743381" y="99969"/>
                </a:cubicBezTo>
                <a:lnTo>
                  <a:pt x="2743381" y="5380237"/>
                </a:lnTo>
                <a:cubicBezTo>
                  <a:pt x="2743381" y="5435448"/>
                  <a:pt x="2698623" y="5480206"/>
                  <a:pt x="2643412" y="5480206"/>
                </a:cubicBezTo>
                <a:lnTo>
                  <a:pt x="99969" y="5480206"/>
                </a:lnTo>
                <a:cubicBezTo>
                  <a:pt x="44758" y="5480206"/>
                  <a:pt x="0" y="5435448"/>
                  <a:pt x="0" y="5380237"/>
                </a:cubicBezTo>
                <a:lnTo>
                  <a:pt x="0" y="99969"/>
                </a:lnTo>
                <a:cubicBezTo>
                  <a:pt x="0" y="44758"/>
                  <a:pt x="44758" y="0"/>
                  <a:pt x="9996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2245493" y="3369720"/>
            <a:ext cx="4319794" cy="2750782"/>
          </a:xfrm>
          <a:custGeom>
            <a:avLst/>
            <a:gdLst>
              <a:gd name="connsiteX0" fmla="*/ 65909 w 4319794"/>
              <a:gd name="connsiteY0" fmla="*/ 0 h 2750782"/>
              <a:gd name="connsiteX1" fmla="*/ 4253885 w 4319794"/>
              <a:gd name="connsiteY1" fmla="*/ 0 h 2750782"/>
              <a:gd name="connsiteX2" fmla="*/ 4319794 w 4319794"/>
              <a:gd name="connsiteY2" fmla="*/ 65909 h 2750782"/>
              <a:gd name="connsiteX3" fmla="*/ 4319794 w 4319794"/>
              <a:gd name="connsiteY3" fmla="*/ 2684873 h 2750782"/>
              <a:gd name="connsiteX4" fmla="*/ 4253885 w 4319794"/>
              <a:gd name="connsiteY4" fmla="*/ 2750782 h 2750782"/>
              <a:gd name="connsiteX5" fmla="*/ 65909 w 4319794"/>
              <a:gd name="connsiteY5" fmla="*/ 2750782 h 2750782"/>
              <a:gd name="connsiteX6" fmla="*/ 0 w 4319794"/>
              <a:gd name="connsiteY6" fmla="*/ 2684873 h 2750782"/>
              <a:gd name="connsiteX7" fmla="*/ 0 w 4319794"/>
              <a:gd name="connsiteY7" fmla="*/ 65909 h 2750782"/>
              <a:gd name="connsiteX8" fmla="*/ 65909 w 4319794"/>
              <a:gd name="connsiteY8" fmla="*/ 0 h 27507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4319794" h="2750782">
                <a:moveTo>
                  <a:pt x="65909" y="0"/>
                </a:moveTo>
                <a:lnTo>
                  <a:pt x="4253885" y="0"/>
                </a:lnTo>
                <a:cubicBezTo>
                  <a:pt x="4290286" y="0"/>
                  <a:pt x="4319794" y="29508"/>
                  <a:pt x="4319794" y="65909"/>
                </a:cubicBezTo>
                <a:lnTo>
                  <a:pt x="4319794" y="2684873"/>
                </a:lnTo>
                <a:cubicBezTo>
                  <a:pt x="4319794" y="2721274"/>
                  <a:pt x="4290286" y="2750782"/>
                  <a:pt x="4253885" y="2750782"/>
                </a:cubicBezTo>
                <a:lnTo>
                  <a:pt x="65909" y="2750782"/>
                </a:lnTo>
                <a:cubicBezTo>
                  <a:pt x="29508" y="2750782"/>
                  <a:pt x="0" y="2721274"/>
                  <a:pt x="0" y="2684873"/>
                </a:cubicBezTo>
                <a:lnTo>
                  <a:pt x="0" y="65909"/>
                </a:lnTo>
                <a:cubicBezTo>
                  <a:pt x="0" y="29508"/>
                  <a:pt x="29508" y="0"/>
                  <a:pt x="65909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-545469" y="1459863"/>
            <a:ext cx="3026794" cy="3925877"/>
          </a:xfrm>
          <a:custGeom>
            <a:avLst/>
            <a:gdLst>
              <a:gd name="connsiteX0" fmla="*/ 72522 w 3026794"/>
              <a:gd name="connsiteY0" fmla="*/ 0 h 3925877"/>
              <a:gd name="connsiteX1" fmla="*/ 2954272 w 3026794"/>
              <a:gd name="connsiteY1" fmla="*/ 0 h 3925877"/>
              <a:gd name="connsiteX2" fmla="*/ 3026794 w 3026794"/>
              <a:gd name="connsiteY2" fmla="*/ 72522 h 3925877"/>
              <a:gd name="connsiteX3" fmla="*/ 3026794 w 3026794"/>
              <a:gd name="connsiteY3" fmla="*/ 3853355 h 3925877"/>
              <a:gd name="connsiteX4" fmla="*/ 2954272 w 3026794"/>
              <a:gd name="connsiteY4" fmla="*/ 3925877 h 3925877"/>
              <a:gd name="connsiteX5" fmla="*/ 72522 w 3026794"/>
              <a:gd name="connsiteY5" fmla="*/ 3925877 h 3925877"/>
              <a:gd name="connsiteX6" fmla="*/ 0 w 3026794"/>
              <a:gd name="connsiteY6" fmla="*/ 3853355 h 3925877"/>
              <a:gd name="connsiteX7" fmla="*/ 0 w 3026794"/>
              <a:gd name="connsiteY7" fmla="*/ 72522 h 3925877"/>
              <a:gd name="connsiteX8" fmla="*/ 72522 w 3026794"/>
              <a:gd name="connsiteY8" fmla="*/ 0 h 392587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026794" h="3925877">
                <a:moveTo>
                  <a:pt x="72522" y="0"/>
                </a:moveTo>
                <a:lnTo>
                  <a:pt x="2954272" y="0"/>
                </a:lnTo>
                <a:cubicBezTo>
                  <a:pt x="2994325" y="0"/>
                  <a:pt x="3026794" y="32469"/>
                  <a:pt x="3026794" y="72522"/>
                </a:cubicBezTo>
                <a:lnTo>
                  <a:pt x="3026794" y="3853355"/>
                </a:lnTo>
                <a:cubicBezTo>
                  <a:pt x="3026794" y="3893408"/>
                  <a:pt x="2994325" y="3925877"/>
                  <a:pt x="2954272" y="3925877"/>
                </a:cubicBezTo>
                <a:lnTo>
                  <a:pt x="72522" y="3925877"/>
                </a:lnTo>
                <a:cubicBezTo>
                  <a:pt x="32469" y="3925877"/>
                  <a:pt x="0" y="3893408"/>
                  <a:pt x="0" y="3853355"/>
                </a:cubicBezTo>
                <a:lnTo>
                  <a:pt x="0" y="72522"/>
                </a:lnTo>
                <a:cubicBezTo>
                  <a:pt x="0" y="32469"/>
                  <a:pt x="32469" y="0"/>
                  <a:pt x="72522" y="0"/>
                </a:cubicBez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402286" y="1161715"/>
            <a:ext cx="4789714" cy="4515186"/>
          </a:xfrm>
          <a:custGeom>
            <a:avLst/>
            <a:gdLst>
              <a:gd name="connsiteX0" fmla="*/ 0 w 3628554"/>
              <a:gd name="connsiteY0" fmla="*/ 0 h 4515186"/>
              <a:gd name="connsiteX1" fmla="*/ 3628554 w 3628554"/>
              <a:gd name="connsiteY1" fmla="*/ 0 h 4515186"/>
              <a:gd name="connsiteX2" fmla="*/ 3628554 w 3628554"/>
              <a:gd name="connsiteY2" fmla="*/ 4515186 h 4515186"/>
              <a:gd name="connsiteX3" fmla="*/ 0 w 3628554"/>
              <a:gd name="connsiteY3" fmla="*/ 4515186 h 451518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28554" h="4515186">
                <a:moveTo>
                  <a:pt x="0" y="0"/>
                </a:moveTo>
                <a:lnTo>
                  <a:pt x="3628554" y="0"/>
                </a:lnTo>
                <a:lnTo>
                  <a:pt x="3628554" y="4515186"/>
                </a:lnTo>
                <a:lnTo>
                  <a:pt x="0" y="451518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4747434" y="1607723"/>
            <a:ext cx="6683686" cy="3786307"/>
          </a:xfrm>
          <a:custGeom>
            <a:avLst/>
            <a:gdLst>
              <a:gd name="connsiteX0" fmla="*/ 0 w 6683686"/>
              <a:gd name="connsiteY0" fmla="*/ 0 h 3786307"/>
              <a:gd name="connsiteX1" fmla="*/ 6683686 w 6683686"/>
              <a:gd name="connsiteY1" fmla="*/ 0 h 3786307"/>
              <a:gd name="connsiteX2" fmla="*/ 6683686 w 6683686"/>
              <a:gd name="connsiteY2" fmla="*/ 3786307 h 3786307"/>
              <a:gd name="connsiteX3" fmla="*/ 0 w 6683686"/>
              <a:gd name="connsiteY3" fmla="*/ 3786307 h 378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83686" h="3786307">
                <a:moveTo>
                  <a:pt x="0" y="0"/>
                </a:moveTo>
                <a:lnTo>
                  <a:pt x="6683686" y="0"/>
                </a:lnTo>
                <a:lnTo>
                  <a:pt x="6683686" y="3786307"/>
                </a:lnTo>
                <a:lnTo>
                  <a:pt x="0" y="378630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5421090" y="1341230"/>
            <a:ext cx="5757863" cy="3271837"/>
          </a:xfrm>
          <a:custGeom>
            <a:avLst/>
            <a:gdLst>
              <a:gd name="connsiteX0" fmla="*/ 0 w 5757863"/>
              <a:gd name="connsiteY0" fmla="*/ 0 h 3271837"/>
              <a:gd name="connsiteX1" fmla="*/ 5757863 w 5757863"/>
              <a:gd name="connsiteY1" fmla="*/ 0 h 3271837"/>
              <a:gd name="connsiteX2" fmla="*/ 5757863 w 5757863"/>
              <a:gd name="connsiteY2" fmla="*/ 3271837 h 3271837"/>
              <a:gd name="connsiteX3" fmla="*/ 0 w 5757863"/>
              <a:gd name="connsiteY3" fmla="*/ 3271837 h 3271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57863" h="3271837">
                <a:moveTo>
                  <a:pt x="0" y="0"/>
                </a:moveTo>
                <a:lnTo>
                  <a:pt x="5757863" y="0"/>
                </a:lnTo>
                <a:lnTo>
                  <a:pt x="5757863" y="3271837"/>
                </a:lnTo>
                <a:lnTo>
                  <a:pt x="0" y="3271837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9453053" y="2793859"/>
            <a:ext cx="1590675" cy="1957388"/>
          </a:xfrm>
          <a:custGeom>
            <a:avLst/>
            <a:gdLst>
              <a:gd name="connsiteX0" fmla="*/ 0 w 1590675"/>
              <a:gd name="connsiteY0" fmla="*/ 0 h 1957388"/>
              <a:gd name="connsiteX1" fmla="*/ 1590675 w 1590675"/>
              <a:gd name="connsiteY1" fmla="*/ 0 h 1957388"/>
              <a:gd name="connsiteX2" fmla="*/ 1590675 w 1590675"/>
              <a:gd name="connsiteY2" fmla="*/ 1957388 h 1957388"/>
              <a:gd name="connsiteX3" fmla="*/ 0 w 1590675"/>
              <a:gd name="connsiteY3" fmla="*/ 1957388 h 19573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590675" h="1957388">
                <a:moveTo>
                  <a:pt x="0" y="0"/>
                </a:moveTo>
                <a:lnTo>
                  <a:pt x="1590675" y="0"/>
                </a:lnTo>
                <a:lnTo>
                  <a:pt x="1590675" y="1957388"/>
                </a:lnTo>
                <a:lnTo>
                  <a:pt x="0" y="195738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6924334" y="4021679"/>
            <a:ext cx="1957388" cy="1590675"/>
          </a:xfrm>
          <a:custGeom>
            <a:avLst/>
            <a:gdLst>
              <a:gd name="connsiteX0" fmla="*/ 0 w 1957388"/>
              <a:gd name="connsiteY0" fmla="*/ 0 h 1590675"/>
              <a:gd name="connsiteX1" fmla="*/ 1957388 w 1957388"/>
              <a:gd name="connsiteY1" fmla="*/ 0 h 1590675"/>
              <a:gd name="connsiteX2" fmla="*/ 1957388 w 1957388"/>
              <a:gd name="connsiteY2" fmla="*/ 1590675 h 1590675"/>
              <a:gd name="connsiteX3" fmla="*/ 0 w 1957388"/>
              <a:gd name="connsiteY3" fmla="*/ 1590675 h 15906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57388" h="1590675">
                <a:moveTo>
                  <a:pt x="0" y="0"/>
                </a:moveTo>
                <a:lnTo>
                  <a:pt x="1957388" y="0"/>
                </a:lnTo>
                <a:lnTo>
                  <a:pt x="1957388" y="1590675"/>
                </a:lnTo>
                <a:lnTo>
                  <a:pt x="0" y="159067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09602" y="1611087"/>
            <a:ext cx="5210625" cy="3620436"/>
          </a:xfrm>
          <a:custGeom>
            <a:avLst/>
            <a:gdLst>
              <a:gd name="connsiteX0" fmla="*/ 0 w 5210625"/>
              <a:gd name="connsiteY0" fmla="*/ 0 h 3620436"/>
              <a:gd name="connsiteX1" fmla="*/ 5210625 w 5210625"/>
              <a:gd name="connsiteY1" fmla="*/ 0 h 3620436"/>
              <a:gd name="connsiteX2" fmla="*/ 5210625 w 5210625"/>
              <a:gd name="connsiteY2" fmla="*/ 3620436 h 3620436"/>
              <a:gd name="connsiteX3" fmla="*/ 0 w 5210625"/>
              <a:gd name="connsiteY3" fmla="*/ 3620436 h 36204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210625" h="3620436">
                <a:moveTo>
                  <a:pt x="0" y="0"/>
                </a:moveTo>
                <a:lnTo>
                  <a:pt x="5210625" y="0"/>
                </a:lnTo>
                <a:lnTo>
                  <a:pt x="5210625" y="3620436"/>
                </a:lnTo>
                <a:lnTo>
                  <a:pt x="0" y="362043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0" y="1414329"/>
            <a:ext cx="6589486" cy="4013953"/>
          </a:xfrm>
          <a:custGeom>
            <a:avLst/>
            <a:gdLst>
              <a:gd name="connsiteX0" fmla="*/ 0 w 4876800"/>
              <a:gd name="connsiteY0" fmla="*/ 0 h 4013953"/>
              <a:gd name="connsiteX1" fmla="*/ 4876800 w 4876800"/>
              <a:gd name="connsiteY1" fmla="*/ 0 h 4013953"/>
              <a:gd name="connsiteX2" fmla="*/ 4876800 w 4876800"/>
              <a:gd name="connsiteY2" fmla="*/ 4013953 h 4013953"/>
              <a:gd name="connsiteX3" fmla="*/ 0 w 4876800"/>
              <a:gd name="connsiteY3" fmla="*/ 4013953 h 40139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876800" h="4013953">
                <a:moveTo>
                  <a:pt x="0" y="0"/>
                </a:moveTo>
                <a:lnTo>
                  <a:pt x="4876800" y="0"/>
                </a:lnTo>
                <a:lnTo>
                  <a:pt x="4876800" y="4013953"/>
                </a:lnTo>
                <a:lnTo>
                  <a:pt x="0" y="401395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2554717" y="2409371"/>
            <a:ext cx="5312934" cy="4448629"/>
          </a:xfrm>
          <a:custGeom>
            <a:avLst/>
            <a:gdLst>
              <a:gd name="connsiteX0" fmla="*/ 0 w 6017227"/>
              <a:gd name="connsiteY0" fmla="*/ 0 h 4118865"/>
              <a:gd name="connsiteX1" fmla="*/ 6017227 w 6017227"/>
              <a:gd name="connsiteY1" fmla="*/ 0 h 4118865"/>
              <a:gd name="connsiteX2" fmla="*/ 6017227 w 6017227"/>
              <a:gd name="connsiteY2" fmla="*/ 4118865 h 4118865"/>
              <a:gd name="connsiteX3" fmla="*/ 0 w 6017227"/>
              <a:gd name="connsiteY3" fmla="*/ 4118865 h 411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227" h="4118865">
                <a:moveTo>
                  <a:pt x="0" y="0"/>
                </a:moveTo>
                <a:lnTo>
                  <a:pt x="6017227" y="0"/>
                </a:lnTo>
                <a:lnTo>
                  <a:pt x="6017227" y="4118865"/>
                </a:lnTo>
                <a:lnTo>
                  <a:pt x="0" y="41188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2569231" y="0"/>
            <a:ext cx="5312934" cy="2093686"/>
          </a:xfrm>
          <a:custGeom>
            <a:avLst/>
            <a:gdLst>
              <a:gd name="connsiteX0" fmla="*/ 0 w 6017227"/>
              <a:gd name="connsiteY0" fmla="*/ 0 h 4118865"/>
              <a:gd name="connsiteX1" fmla="*/ 6017227 w 6017227"/>
              <a:gd name="connsiteY1" fmla="*/ 0 h 4118865"/>
              <a:gd name="connsiteX2" fmla="*/ 6017227 w 6017227"/>
              <a:gd name="connsiteY2" fmla="*/ 4118865 h 4118865"/>
              <a:gd name="connsiteX3" fmla="*/ 0 w 6017227"/>
              <a:gd name="connsiteY3" fmla="*/ 4118865 h 41188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017227" h="4118865">
                <a:moveTo>
                  <a:pt x="0" y="0"/>
                </a:moveTo>
                <a:lnTo>
                  <a:pt x="6017227" y="0"/>
                </a:lnTo>
                <a:lnTo>
                  <a:pt x="6017227" y="4118865"/>
                </a:lnTo>
                <a:lnTo>
                  <a:pt x="0" y="4118865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35_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1375A-C223-44C8-917C-F7C3A1BCD50F}" type="datetimeFigureOut">
              <a:rPr lang="en-GB" smtClean="0"/>
              <a:t>21/04/2023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83841B-0DB4-4C99-B5E5-79625F01DBF7}" type="slidenum">
              <a:rPr lang="en-GB" smtClean="0"/>
              <a:t>‹#›</a:t>
            </a:fld>
            <a:endParaRPr lang="en-GB"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3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Picture Placeholder 5"/>
          <p:cNvSpPr>
            <a:spLocks noGrp="1"/>
          </p:cNvSpPr>
          <p:nvPr>
            <p:ph type="pic" sz="quarter" idx="10"/>
          </p:nvPr>
        </p:nvSpPr>
        <p:spPr>
          <a:xfrm>
            <a:off x="6808107" y="685800"/>
            <a:ext cx="4572000" cy="3358166"/>
          </a:xfrm>
          <a:custGeom>
            <a:avLst/>
            <a:gdLst>
              <a:gd name="connsiteX0" fmla="*/ 0 w 4572000"/>
              <a:gd name="connsiteY0" fmla="*/ 0 h 3358166"/>
              <a:gd name="connsiteX1" fmla="*/ 4572000 w 4572000"/>
              <a:gd name="connsiteY1" fmla="*/ 0 h 3358166"/>
              <a:gd name="connsiteX2" fmla="*/ 4572000 w 4572000"/>
              <a:gd name="connsiteY2" fmla="*/ 3358166 h 3358166"/>
              <a:gd name="connsiteX3" fmla="*/ 0 w 4572000"/>
              <a:gd name="connsiteY3" fmla="*/ 3358166 h 33581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572000" h="3358166">
                <a:moveTo>
                  <a:pt x="0" y="0"/>
                </a:moveTo>
                <a:lnTo>
                  <a:pt x="4572000" y="0"/>
                </a:lnTo>
                <a:lnTo>
                  <a:pt x="4572000" y="3358166"/>
                </a:lnTo>
                <a:lnTo>
                  <a:pt x="0" y="3358166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1"/>
          </p:nvPr>
        </p:nvSpPr>
        <p:spPr>
          <a:xfrm>
            <a:off x="9362941" y="3441981"/>
            <a:ext cx="1990859" cy="1852103"/>
          </a:xfrm>
          <a:custGeom>
            <a:avLst/>
            <a:gdLst>
              <a:gd name="connsiteX0" fmla="*/ 0 w 1990859"/>
              <a:gd name="connsiteY0" fmla="*/ 0 h 1852103"/>
              <a:gd name="connsiteX1" fmla="*/ 1990859 w 1990859"/>
              <a:gd name="connsiteY1" fmla="*/ 0 h 1852103"/>
              <a:gd name="connsiteX2" fmla="*/ 1990859 w 1990859"/>
              <a:gd name="connsiteY2" fmla="*/ 1852103 h 1852103"/>
              <a:gd name="connsiteX3" fmla="*/ 0 w 1990859"/>
              <a:gd name="connsiteY3" fmla="*/ 1852103 h 1852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90859" h="1852103">
                <a:moveTo>
                  <a:pt x="0" y="0"/>
                </a:moveTo>
                <a:lnTo>
                  <a:pt x="1990859" y="0"/>
                </a:lnTo>
                <a:lnTo>
                  <a:pt x="1990859" y="1852103"/>
                </a:lnTo>
                <a:lnTo>
                  <a:pt x="0" y="185210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69315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7762425" y="1168400"/>
            <a:ext cx="3170460" cy="4508500"/>
          </a:xfrm>
          <a:custGeom>
            <a:avLst/>
            <a:gdLst>
              <a:gd name="connsiteX0" fmla="*/ 0 w 3744664"/>
              <a:gd name="connsiteY0" fmla="*/ 0 h 4508500"/>
              <a:gd name="connsiteX1" fmla="*/ 3744664 w 3744664"/>
              <a:gd name="connsiteY1" fmla="*/ 0 h 4508500"/>
              <a:gd name="connsiteX2" fmla="*/ 3744664 w 3744664"/>
              <a:gd name="connsiteY2" fmla="*/ 4508500 h 4508500"/>
              <a:gd name="connsiteX3" fmla="*/ 0 w 3744664"/>
              <a:gd name="connsiteY3" fmla="*/ 4508500 h 4508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44664" h="4508500">
                <a:moveTo>
                  <a:pt x="0" y="0"/>
                </a:moveTo>
                <a:lnTo>
                  <a:pt x="3744664" y="0"/>
                </a:lnTo>
                <a:lnTo>
                  <a:pt x="3744664" y="4508500"/>
                </a:lnTo>
                <a:lnTo>
                  <a:pt x="0" y="45085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82172" y="1"/>
            <a:ext cx="3121932" cy="3251200"/>
          </a:xfrm>
          <a:custGeom>
            <a:avLst/>
            <a:gdLst>
              <a:gd name="connsiteX0" fmla="*/ 0 w 4065431"/>
              <a:gd name="connsiteY0" fmla="*/ 0 h 5676900"/>
              <a:gd name="connsiteX1" fmla="*/ 4065431 w 4065431"/>
              <a:gd name="connsiteY1" fmla="*/ 0 h 5676900"/>
              <a:gd name="connsiteX2" fmla="*/ 4065431 w 4065431"/>
              <a:gd name="connsiteY2" fmla="*/ 5676900 h 5676900"/>
              <a:gd name="connsiteX3" fmla="*/ 0 w 4065431"/>
              <a:gd name="connsiteY3" fmla="*/ 5676900 h 567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5431" h="5676900">
                <a:moveTo>
                  <a:pt x="0" y="0"/>
                </a:moveTo>
                <a:lnTo>
                  <a:pt x="4065431" y="0"/>
                </a:lnTo>
                <a:lnTo>
                  <a:pt x="4065431" y="5676900"/>
                </a:lnTo>
                <a:lnTo>
                  <a:pt x="0" y="5676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93061" y="3439886"/>
            <a:ext cx="3120568" cy="2722789"/>
          </a:xfrm>
          <a:custGeom>
            <a:avLst/>
            <a:gdLst>
              <a:gd name="connsiteX0" fmla="*/ 0 w 4065431"/>
              <a:gd name="connsiteY0" fmla="*/ 0 h 5676900"/>
              <a:gd name="connsiteX1" fmla="*/ 4065431 w 4065431"/>
              <a:gd name="connsiteY1" fmla="*/ 0 h 5676900"/>
              <a:gd name="connsiteX2" fmla="*/ 4065431 w 4065431"/>
              <a:gd name="connsiteY2" fmla="*/ 5676900 h 5676900"/>
              <a:gd name="connsiteX3" fmla="*/ 0 w 4065431"/>
              <a:gd name="connsiteY3" fmla="*/ 5676900 h 5676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065431" h="5676900">
                <a:moveTo>
                  <a:pt x="0" y="0"/>
                </a:moveTo>
                <a:lnTo>
                  <a:pt x="4065431" y="0"/>
                </a:lnTo>
                <a:lnTo>
                  <a:pt x="4065431" y="5676900"/>
                </a:lnTo>
                <a:lnTo>
                  <a:pt x="0" y="56769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749141" y="2685142"/>
            <a:ext cx="4992916" cy="3664858"/>
          </a:xfrm>
          <a:custGeom>
            <a:avLst/>
            <a:gdLst>
              <a:gd name="connsiteX0" fmla="*/ 0 w 4992916"/>
              <a:gd name="connsiteY0" fmla="*/ 0 h 3664858"/>
              <a:gd name="connsiteX1" fmla="*/ 4992916 w 4992916"/>
              <a:gd name="connsiteY1" fmla="*/ 0 h 3664858"/>
              <a:gd name="connsiteX2" fmla="*/ 4992916 w 4992916"/>
              <a:gd name="connsiteY2" fmla="*/ 3664858 h 3664858"/>
              <a:gd name="connsiteX3" fmla="*/ 0 w 4992916"/>
              <a:gd name="connsiteY3" fmla="*/ 3664858 h 3664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2916" h="3664858">
                <a:moveTo>
                  <a:pt x="0" y="0"/>
                </a:moveTo>
                <a:lnTo>
                  <a:pt x="4992916" y="0"/>
                </a:lnTo>
                <a:lnTo>
                  <a:pt x="4992916" y="3664858"/>
                </a:lnTo>
                <a:lnTo>
                  <a:pt x="0" y="36648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6233886" y="595086"/>
            <a:ext cx="3374571" cy="2721428"/>
          </a:xfrm>
          <a:custGeom>
            <a:avLst/>
            <a:gdLst>
              <a:gd name="connsiteX0" fmla="*/ 0 w 4992916"/>
              <a:gd name="connsiteY0" fmla="*/ 0 h 3664858"/>
              <a:gd name="connsiteX1" fmla="*/ 4992916 w 4992916"/>
              <a:gd name="connsiteY1" fmla="*/ 0 h 3664858"/>
              <a:gd name="connsiteX2" fmla="*/ 4992916 w 4992916"/>
              <a:gd name="connsiteY2" fmla="*/ 3664858 h 3664858"/>
              <a:gd name="connsiteX3" fmla="*/ 0 w 4992916"/>
              <a:gd name="connsiteY3" fmla="*/ 3664858 h 36648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992916" h="3664858">
                <a:moveTo>
                  <a:pt x="0" y="0"/>
                </a:moveTo>
                <a:lnTo>
                  <a:pt x="4992916" y="0"/>
                </a:lnTo>
                <a:lnTo>
                  <a:pt x="4992916" y="3664858"/>
                </a:lnTo>
                <a:lnTo>
                  <a:pt x="0" y="3664858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809939" y="1150544"/>
            <a:ext cx="4360009" cy="4412343"/>
          </a:xfrm>
          <a:custGeom>
            <a:avLst/>
            <a:gdLst>
              <a:gd name="connsiteX0" fmla="*/ 0 w 4360009"/>
              <a:gd name="connsiteY0" fmla="*/ 0 h 4412343"/>
              <a:gd name="connsiteX1" fmla="*/ 4360009 w 4360009"/>
              <a:gd name="connsiteY1" fmla="*/ 0 h 4412343"/>
              <a:gd name="connsiteX2" fmla="*/ 4360009 w 4360009"/>
              <a:gd name="connsiteY2" fmla="*/ 4412343 h 4412343"/>
              <a:gd name="connsiteX3" fmla="*/ 0 w 4360009"/>
              <a:gd name="connsiteY3" fmla="*/ 4412343 h 44123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360009" h="4412343">
                <a:moveTo>
                  <a:pt x="0" y="0"/>
                </a:moveTo>
                <a:lnTo>
                  <a:pt x="4360009" y="0"/>
                </a:lnTo>
                <a:lnTo>
                  <a:pt x="4360009" y="4412343"/>
                </a:lnTo>
                <a:lnTo>
                  <a:pt x="0" y="4412343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6325490" y="617195"/>
            <a:ext cx="3727718" cy="5638800"/>
          </a:xfrm>
          <a:custGeom>
            <a:avLst/>
            <a:gdLst>
              <a:gd name="connsiteX0" fmla="*/ 0 w 3727718"/>
              <a:gd name="connsiteY0" fmla="*/ 0 h 5638800"/>
              <a:gd name="connsiteX1" fmla="*/ 3727718 w 3727718"/>
              <a:gd name="connsiteY1" fmla="*/ 0 h 5638800"/>
              <a:gd name="connsiteX2" fmla="*/ 3727718 w 3727718"/>
              <a:gd name="connsiteY2" fmla="*/ 5638800 h 5638800"/>
              <a:gd name="connsiteX3" fmla="*/ 0 w 3727718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7718" h="5638800">
                <a:moveTo>
                  <a:pt x="0" y="0"/>
                </a:moveTo>
                <a:lnTo>
                  <a:pt x="3727718" y="0"/>
                </a:lnTo>
                <a:lnTo>
                  <a:pt x="3727718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  <p:sp>
        <p:nvSpPr>
          <p:cNvPr id="3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478390" y="598145"/>
            <a:ext cx="1713610" cy="5638800"/>
          </a:xfrm>
          <a:custGeom>
            <a:avLst/>
            <a:gdLst>
              <a:gd name="connsiteX0" fmla="*/ 0 w 3727718"/>
              <a:gd name="connsiteY0" fmla="*/ 0 h 5638800"/>
              <a:gd name="connsiteX1" fmla="*/ 3727718 w 3727718"/>
              <a:gd name="connsiteY1" fmla="*/ 0 h 5638800"/>
              <a:gd name="connsiteX2" fmla="*/ 3727718 w 3727718"/>
              <a:gd name="connsiteY2" fmla="*/ 5638800 h 5638800"/>
              <a:gd name="connsiteX3" fmla="*/ 0 w 3727718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7718" h="5638800">
                <a:moveTo>
                  <a:pt x="0" y="0"/>
                </a:moveTo>
                <a:lnTo>
                  <a:pt x="3727718" y="0"/>
                </a:lnTo>
                <a:lnTo>
                  <a:pt x="3727718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0"/>
          </p:nvPr>
        </p:nvSpPr>
        <p:spPr>
          <a:xfrm>
            <a:off x="1393689" y="831850"/>
            <a:ext cx="3727718" cy="5082490"/>
          </a:xfrm>
          <a:custGeom>
            <a:avLst/>
            <a:gdLst>
              <a:gd name="connsiteX0" fmla="*/ 0 w 3727718"/>
              <a:gd name="connsiteY0" fmla="*/ 0 h 5638800"/>
              <a:gd name="connsiteX1" fmla="*/ 3727718 w 3727718"/>
              <a:gd name="connsiteY1" fmla="*/ 0 h 5638800"/>
              <a:gd name="connsiteX2" fmla="*/ 3727718 w 3727718"/>
              <a:gd name="connsiteY2" fmla="*/ 5638800 h 5638800"/>
              <a:gd name="connsiteX3" fmla="*/ 0 w 3727718"/>
              <a:gd name="connsiteY3" fmla="*/ 5638800 h 563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727718" h="5638800">
                <a:moveTo>
                  <a:pt x="0" y="0"/>
                </a:moveTo>
                <a:lnTo>
                  <a:pt x="3727718" y="0"/>
                </a:lnTo>
                <a:lnTo>
                  <a:pt x="3727718" y="5638800"/>
                </a:lnTo>
                <a:lnTo>
                  <a:pt x="0" y="5638800"/>
                </a:lnTo>
                <a:close/>
              </a:path>
            </a:pathLst>
          </a:custGeom>
        </p:spPr>
        <p:txBody>
          <a:bodyPr wrap="square">
            <a:noAutofit/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theme" Target="../theme/theme1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BE5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B820E49-3FA4-4E47-9B0B-E0D5534B4CBE}" type="datetimeFigureOut">
              <a:rPr lang="en-US" smtClean="0"/>
              <a:t>4/21/2023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1B9E57A-8BBD-4CA1-B3CF-9336033BC594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  <p:sldLayoutId id="2147483663" r:id="rId15"/>
    <p:sldLayoutId id="2147483664" r:id="rId16"/>
    <p:sldLayoutId id="2147483665" r:id="rId17"/>
    <p:sldLayoutId id="2147483666" r:id="rId18"/>
    <p:sldLayoutId id="2147483667" r:id="rId19"/>
    <p:sldLayoutId id="2147483668" r:id="rId20"/>
    <p:sldLayoutId id="2147483669" r:id="rId21"/>
    <p:sldLayoutId id="2147483670" r:id="rId22"/>
    <p:sldLayoutId id="2147483671" r:id="rId23"/>
    <p:sldLayoutId id="2147483672" r:id="rId24"/>
    <p:sldLayoutId id="2147483673" r:id="rId25"/>
    <p:sldLayoutId id="2147483674" r:id="rId26"/>
    <p:sldLayoutId id="2147483675" r:id="rId27"/>
    <p:sldLayoutId id="2147483676" r:id="rId28"/>
    <p:sldLayoutId id="2147483677" r:id="rId29"/>
    <p:sldLayoutId id="2147483678" r:id="rId30"/>
    <p:sldLayoutId id="2147483679" r:id="rId31"/>
    <p:sldLayoutId id="2147483680" r:id="rId32"/>
    <p:sldLayoutId id="2147483681" r:id="rId33"/>
    <p:sldLayoutId id="2147483682" r:id="rId34"/>
    <p:sldLayoutId id="2147483683" r:id="rId35"/>
    <p:sldLayoutId id="2147483684" r:id="rId36"/>
    <p:sldLayoutId id="2147483685" r:id="rId37"/>
    <p:sldLayoutId id="2147483686" r:id="rId38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0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3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image" Target="../media/image24.jp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26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0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7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3.xml"/><Relationship Id="rId5" Type="http://schemas.openxmlformats.org/officeDocument/2006/relationships/image" Target="../media/image32.png"/><Relationship Id="rId4" Type="http://schemas.openxmlformats.org/officeDocument/2006/relationships/image" Target="../media/image31.gi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jpg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7" Type="http://schemas.openxmlformats.org/officeDocument/2006/relationships/image" Target="../media/image9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460374" y="4528457"/>
            <a:ext cx="2129955" cy="189915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238141" y="1589191"/>
            <a:ext cx="6759818" cy="37548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5000" spc="600" dirty="0">
                <a:solidFill>
                  <a:srgbClr val="504D36"/>
                </a:solidFill>
                <a:latin typeface="Roboto Light" panose="02000000000000000000" pitchFamily="2" charset="0"/>
                <a:ea typeface="微軟正黑體 Light" panose="020B0304030504040204" pitchFamily="34" charset="-120"/>
                <a:cs typeface="Roboto Light" panose="02000000000000000000" pitchFamily="2" charset="0"/>
              </a:rPr>
              <a:t>期末專題報告</a:t>
            </a:r>
            <a:endParaRPr lang="en-US" altLang="zh-TW" sz="5000" spc="600" dirty="0">
              <a:solidFill>
                <a:srgbClr val="504D36"/>
              </a:solidFill>
              <a:latin typeface="Roboto Light" panose="02000000000000000000" pitchFamily="2" charset="0"/>
              <a:ea typeface="Roboto Light" panose="02000000000000000000" pitchFamily="2" charset="0"/>
              <a:cs typeface="Roboto Light" panose="02000000000000000000" pitchFamily="2" charset="0"/>
            </a:endParaRPr>
          </a:p>
          <a:p>
            <a:pPr algn="ctr"/>
            <a:r>
              <a:rPr lang="zh-TW" altLang="en-US" sz="5000" spc="600" dirty="0">
                <a:solidFill>
                  <a:srgbClr val="504D36"/>
                </a:solidFill>
                <a:latin typeface="Roboto Light" panose="02000000000000000000" pitchFamily="2" charset="0"/>
                <a:ea typeface="微軟正黑體 Light" panose="020B0304030504040204" pitchFamily="34" charset="-120"/>
                <a:cs typeface="Roboto Light" panose="02000000000000000000" pitchFamily="2" charset="0"/>
              </a:rPr>
              <a:t>貓用自動循環活水器</a:t>
            </a:r>
          </a:p>
          <a:p>
            <a:pPr algn="ctr"/>
            <a:endParaRPr lang="en-US" sz="13800" spc="600" dirty="0">
              <a:solidFill>
                <a:srgbClr val="504D36"/>
              </a:solidFill>
              <a:latin typeface="Perpetua" pitchFamily="50" charset="0"/>
              <a:ea typeface="思源黑体 CN Medium" panose="020B0600000000000000" charset="-122"/>
            </a:endParaRPr>
          </a:p>
        </p:txBody>
      </p:sp>
      <p:sp>
        <p:nvSpPr>
          <p:cNvPr id="3" name="AutoShape 2" descr="blob:https://web.whatsapp.com/1e419f75-ff24-4217-b2f2-cdb7101ad124"/>
          <p:cNvSpPr>
            <a:spLocks noChangeAspect="1" noChangeArrowheads="1"/>
          </p:cNvSpPr>
          <p:nvPr/>
        </p:nvSpPr>
        <p:spPr bwMode="auto">
          <a:xfrm>
            <a:off x="155575" y="-144463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en-US"/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2435" y="523917"/>
            <a:ext cx="4737100" cy="6328326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1513490"/>
            <a:ext cx="12191999" cy="5344509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8228" y="360153"/>
            <a:ext cx="9695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rgbClr val="504D36"/>
                </a:solidFill>
                <a:latin typeface="Perpetua" pitchFamily="18" charset="0"/>
              </a:rPr>
              <a:t>Model </a:t>
            </a:r>
            <a:r>
              <a:rPr lang="en-US" altLang="zh-TW" sz="6000" spc="300" dirty="0">
                <a:solidFill>
                  <a:srgbClr val="504D36"/>
                </a:solidFill>
                <a:latin typeface="Perpetua" pitchFamily="18" charset="0"/>
              </a:rPr>
              <a:t>introduction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F5F7825-A4EE-4ADE-A448-FD49CB736FA4}"/>
              </a:ext>
            </a:extLst>
          </p:cNvPr>
          <p:cNvSpPr/>
          <p:nvPr/>
        </p:nvSpPr>
        <p:spPr>
          <a:xfrm>
            <a:off x="9277625" y="2305095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引入</a:t>
            </a:r>
            <a:r>
              <a: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VGG16</a:t>
            </a:r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8C375CB-C59C-428D-B4B1-C70828934A3D}"/>
              </a:ext>
            </a:extLst>
          </p:cNvPr>
          <p:cNvSpPr/>
          <p:nvPr/>
        </p:nvSpPr>
        <p:spPr>
          <a:xfrm>
            <a:off x="9277625" y="4330487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資料增強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5E20C74-CAEF-48BD-9FDF-EB1F4C99356B}"/>
              </a:ext>
            </a:extLst>
          </p:cNvPr>
          <p:cNvSpPr/>
          <p:nvPr/>
        </p:nvSpPr>
        <p:spPr>
          <a:xfrm>
            <a:off x="9277625" y="3316464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加入密集層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80E843D-8E13-4446-A228-DFFC707FA8C9}"/>
              </a:ext>
            </a:extLst>
          </p:cNvPr>
          <p:cNvSpPr/>
          <p:nvPr/>
        </p:nvSpPr>
        <p:spPr>
          <a:xfrm>
            <a:off x="9273224" y="5344510"/>
            <a:ext cx="1814190" cy="6893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模型驗證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C035457-1320-4AE9-A01E-B39C07A9F21C}"/>
              </a:ext>
            </a:extLst>
          </p:cNvPr>
          <p:cNvCxnSpPr/>
          <p:nvPr/>
        </p:nvCxnSpPr>
        <p:spPr>
          <a:xfrm>
            <a:off x="10180319" y="2994436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3D66CB-DE88-4D93-A292-25AE4381B8EE}"/>
              </a:ext>
            </a:extLst>
          </p:cNvPr>
          <p:cNvCxnSpPr/>
          <p:nvPr/>
        </p:nvCxnSpPr>
        <p:spPr>
          <a:xfrm>
            <a:off x="10180319" y="4005805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8A445C3-8540-4A5D-AA16-3E801A9FD366}"/>
              </a:ext>
            </a:extLst>
          </p:cNvPr>
          <p:cNvCxnSpPr/>
          <p:nvPr/>
        </p:nvCxnSpPr>
        <p:spPr>
          <a:xfrm>
            <a:off x="10180319" y="5014833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圖片 16">
            <a:extLst>
              <a:ext uri="{FF2B5EF4-FFF2-40B4-BE49-F238E27FC236}">
                <a16:creationId xmlns:a16="http://schemas.microsoft.com/office/drawing/2014/main" id="{FBD5D4D5-A7A5-4F2E-A4CB-C09229CCC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9470" y="1594848"/>
            <a:ext cx="5540248" cy="2700935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8AE75C89-388E-4E9C-B22E-AE89655D1A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39470" y="4387941"/>
            <a:ext cx="5540248" cy="2021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37080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6562294" cy="685800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14" name="圖片 13">
            <a:extLst>
              <a:ext uri="{FF2B5EF4-FFF2-40B4-BE49-F238E27FC236}">
                <a16:creationId xmlns:a16="http://schemas.microsoft.com/office/drawing/2014/main" id="{9B5C7E7F-B2D6-4A1A-B61B-D80A7DC2DFE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2612"/>
          <a:stretch/>
        </p:blipFill>
        <p:spPr>
          <a:xfrm>
            <a:off x="3912580" y="1422594"/>
            <a:ext cx="7425980" cy="418212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392" y="1253280"/>
            <a:ext cx="8786327" cy="51700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797" y="284381"/>
            <a:ext cx="532473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spc="300" dirty="0">
                <a:solidFill>
                  <a:srgbClr val="504D36"/>
                </a:solidFill>
                <a:latin typeface="Perpetua" pitchFamily="18" charset="0"/>
              </a:rPr>
              <a:t>Code Demo-R1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99" y="6470589"/>
            <a:ext cx="3942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BEA1C07D-56FE-4C1C-ADC7-1AD3A4294288}"/>
              </a:ext>
            </a:extLst>
          </p:cNvPr>
          <p:cNvSpPr/>
          <p:nvPr/>
        </p:nvSpPr>
        <p:spPr>
          <a:xfrm>
            <a:off x="1414202" y="2268943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攝像頭拍照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661954B8-1F62-4E09-B813-085E40719B20}"/>
              </a:ext>
            </a:extLst>
          </p:cNvPr>
          <p:cNvSpPr/>
          <p:nvPr/>
        </p:nvSpPr>
        <p:spPr>
          <a:xfrm>
            <a:off x="1414202" y="4294335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訊息傳輸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4A074286-0B45-4508-86FB-182F7F6096FE}"/>
              </a:ext>
            </a:extLst>
          </p:cNvPr>
          <p:cNvSpPr/>
          <p:nvPr/>
        </p:nvSpPr>
        <p:spPr>
          <a:xfrm>
            <a:off x="1414202" y="3280312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模型預測</a:t>
            </a:r>
          </a:p>
        </p:txBody>
      </p: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A892229B-8531-462A-A08B-479208633A6E}"/>
              </a:ext>
            </a:extLst>
          </p:cNvPr>
          <p:cNvCxnSpPr/>
          <p:nvPr/>
        </p:nvCxnSpPr>
        <p:spPr>
          <a:xfrm>
            <a:off x="2316896" y="2958284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直線單箭頭接點 15">
            <a:extLst>
              <a:ext uri="{FF2B5EF4-FFF2-40B4-BE49-F238E27FC236}">
                <a16:creationId xmlns:a16="http://schemas.microsoft.com/office/drawing/2014/main" id="{E0F9BBF8-477E-4B8B-B1D1-2F747B00A4EE}"/>
              </a:ext>
            </a:extLst>
          </p:cNvPr>
          <p:cNvCxnSpPr/>
          <p:nvPr/>
        </p:nvCxnSpPr>
        <p:spPr>
          <a:xfrm>
            <a:off x="2316896" y="3969653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矩形 1">
            <a:extLst>
              <a:ext uri="{FF2B5EF4-FFF2-40B4-BE49-F238E27FC236}">
                <a16:creationId xmlns:a16="http://schemas.microsoft.com/office/drawing/2014/main" id="{C97E2D44-68D7-49C1-99A2-9AE55C74C003}"/>
              </a:ext>
            </a:extLst>
          </p:cNvPr>
          <p:cNvSpPr/>
          <p:nvPr/>
        </p:nvSpPr>
        <p:spPr>
          <a:xfrm>
            <a:off x="4397829" y="2891246"/>
            <a:ext cx="5329645" cy="31350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2FC41425-E2EF-400F-8BFF-6DF351E9FCDF}"/>
              </a:ext>
            </a:extLst>
          </p:cNvPr>
          <p:cNvSpPr/>
          <p:nvPr/>
        </p:nvSpPr>
        <p:spPr>
          <a:xfrm>
            <a:off x="4400138" y="3200147"/>
            <a:ext cx="5329645" cy="892881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矩形 18">
            <a:extLst>
              <a:ext uri="{FF2B5EF4-FFF2-40B4-BE49-F238E27FC236}">
                <a16:creationId xmlns:a16="http://schemas.microsoft.com/office/drawing/2014/main" id="{C79A46E8-63B7-4ED9-9DBB-3224D3EBBA9B}"/>
              </a:ext>
            </a:extLst>
          </p:cNvPr>
          <p:cNvSpPr/>
          <p:nvPr/>
        </p:nvSpPr>
        <p:spPr>
          <a:xfrm>
            <a:off x="4397828" y="4228136"/>
            <a:ext cx="5329645" cy="120727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7527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5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1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0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1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3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3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3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39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40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2" grpId="2" animBg="1"/>
      <p:bldP spid="18" grpId="0" animBg="1"/>
      <p:bldP spid="18" grpId="1" animBg="1"/>
      <p:bldP spid="19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1"/>
            <a:ext cx="6562294" cy="685800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9CAF9018-9365-42EB-AE2A-7DB02E0CCD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4272"/>
          <a:stretch/>
        </p:blipFill>
        <p:spPr>
          <a:xfrm>
            <a:off x="3972791" y="1443797"/>
            <a:ext cx="7281048" cy="414204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0151" y="1272158"/>
            <a:ext cx="8786327" cy="51700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797" y="284381"/>
            <a:ext cx="526295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spc="300" dirty="0">
                <a:solidFill>
                  <a:srgbClr val="504D36"/>
                </a:solidFill>
                <a:latin typeface="Perpetua" pitchFamily="18" charset="0"/>
              </a:rPr>
              <a:t>Code Demo-R2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99" y="6470589"/>
            <a:ext cx="3942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7" name="矩形: 圓角 6">
            <a:extLst>
              <a:ext uri="{FF2B5EF4-FFF2-40B4-BE49-F238E27FC236}">
                <a16:creationId xmlns:a16="http://schemas.microsoft.com/office/drawing/2014/main" id="{D9A6DD05-4D18-4920-BA65-558937709CC5}"/>
              </a:ext>
            </a:extLst>
          </p:cNvPr>
          <p:cNvSpPr/>
          <p:nvPr/>
        </p:nvSpPr>
        <p:spPr>
          <a:xfrm>
            <a:off x="1414202" y="2268943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持續接收訊息</a:t>
            </a:r>
          </a:p>
        </p:txBody>
      </p:sp>
      <p:sp>
        <p:nvSpPr>
          <p:cNvPr id="8" name="矩形: 圓角 7">
            <a:extLst>
              <a:ext uri="{FF2B5EF4-FFF2-40B4-BE49-F238E27FC236}">
                <a16:creationId xmlns:a16="http://schemas.microsoft.com/office/drawing/2014/main" id="{33F7024D-D1ED-40CD-89BC-FD0F0E1057D9}"/>
              </a:ext>
            </a:extLst>
          </p:cNvPr>
          <p:cNvSpPr/>
          <p:nvPr/>
        </p:nvSpPr>
        <p:spPr>
          <a:xfrm>
            <a:off x="1414202" y="4294335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時間紀錄</a:t>
            </a:r>
          </a:p>
        </p:txBody>
      </p:sp>
      <p:sp>
        <p:nvSpPr>
          <p:cNvPr id="10" name="矩形: 圓角 9">
            <a:extLst>
              <a:ext uri="{FF2B5EF4-FFF2-40B4-BE49-F238E27FC236}">
                <a16:creationId xmlns:a16="http://schemas.microsoft.com/office/drawing/2014/main" id="{50662C5D-FF73-41FF-9CBE-961B534F5FE2}"/>
              </a:ext>
            </a:extLst>
          </p:cNvPr>
          <p:cNvSpPr/>
          <p:nvPr/>
        </p:nvSpPr>
        <p:spPr>
          <a:xfrm>
            <a:off x="1414202" y="3280312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控制馬達開關</a:t>
            </a:r>
          </a:p>
        </p:txBody>
      </p:sp>
      <p:cxnSp>
        <p:nvCxnSpPr>
          <p:cNvPr id="12" name="直線單箭頭接點 11">
            <a:extLst>
              <a:ext uri="{FF2B5EF4-FFF2-40B4-BE49-F238E27FC236}">
                <a16:creationId xmlns:a16="http://schemas.microsoft.com/office/drawing/2014/main" id="{DF7AE88D-423B-44AE-8293-75E1444F7413}"/>
              </a:ext>
            </a:extLst>
          </p:cNvPr>
          <p:cNvCxnSpPr/>
          <p:nvPr/>
        </p:nvCxnSpPr>
        <p:spPr>
          <a:xfrm>
            <a:off x="2316896" y="2958284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C7858239-9632-4A71-965D-1AFEC9842769}"/>
              </a:ext>
            </a:extLst>
          </p:cNvPr>
          <p:cNvCxnSpPr/>
          <p:nvPr/>
        </p:nvCxnSpPr>
        <p:spPr>
          <a:xfrm>
            <a:off x="2316896" y="3969653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7759FDB5-B1D1-4E7E-B405-4B007061602F}"/>
              </a:ext>
            </a:extLst>
          </p:cNvPr>
          <p:cNvSpPr/>
          <p:nvPr/>
        </p:nvSpPr>
        <p:spPr>
          <a:xfrm>
            <a:off x="4269671" y="2326927"/>
            <a:ext cx="5329645" cy="1345684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A88509B0-FAEC-474E-AB39-875DFBE99D36}"/>
              </a:ext>
            </a:extLst>
          </p:cNvPr>
          <p:cNvSpPr/>
          <p:nvPr/>
        </p:nvSpPr>
        <p:spPr>
          <a:xfrm>
            <a:off x="4269670" y="3677514"/>
            <a:ext cx="5329645" cy="68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572F9084-C097-4713-B156-BCA28DFB0C31}"/>
              </a:ext>
            </a:extLst>
          </p:cNvPr>
          <p:cNvSpPr/>
          <p:nvPr/>
        </p:nvSpPr>
        <p:spPr>
          <a:xfrm>
            <a:off x="4269669" y="4358447"/>
            <a:ext cx="5329645" cy="684000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496215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13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6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17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8" dur="1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mph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2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BDD7EE"/>
                                      </p:to>
                                    </p:animClr>
                                    <p:set>
                                      <p:cBhvr>
                                        <p:cTn id="23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4" dur="1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mph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26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rgbClr val="C5E0B3"/>
                                      </p:to>
                                    </p:animClr>
                                    <p:set>
                                      <p:cBhvr>
                                        <p:cTn id="27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8" dur="1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4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5" grpId="1" animBg="1"/>
      <p:bldP spid="16" grpId="0" animBg="1"/>
      <p:bldP spid="16" grpId="1" animBg="1"/>
      <p:bldP spid="1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48277" y="336508"/>
            <a:ext cx="538980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spc="300" dirty="0">
                <a:solidFill>
                  <a:srgbClr val="504D36"/>
                </a:solidFill>
                <a:latin typeface="Perpetua" pitchFamily="18" charset="0"/>
              </a:rPr>
              <a:t>實際運作圖</a:t>
            </a:r>
            <a:endParaRPr lang="en-US" sz="4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4528434" y="4183697"/>
            <a:ext cx="1922826" cy="1860885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0" name="Group 9"/>
          <p:cNvGrpSpPr/>
          <p:nvPr/>
        </p:nvGrpSpPr>
        <p:grpSpPr>
          <a:xfrm rot="5400000">
            <a:off x="6723230" y="1459729"/>
            <a:ext cx="1345066" cy="277587"/>
            <a:chOff x="2163536" y="965198"/>
            <a:chExt cx="1345066" cy="277587"/>
          </a:xfrm>
        </p:grpSpPr>
        <p:sp>
          <p:nvSpPr>
            <p:cNvPr id="12" name="Oval 11"/>
            <p:cNvSpPr/>
            <p:nvPr/>
          </p:nvSpPr>
          <p:spPr>
            <a:xfrm>
              <a:off x="2163536" y="965200"/>
              <a:ext cx="277585" cy="277585"/>
            </a:xfrm>
            <a:prstGeom prst="ellipse">
              <a:avLst/>
            </a:prstGeom>
            <a:solidFill>
              <a:srgbClr val="504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3" name="Oval 12"/>
            <p:cNvSpPr/>
            <p:nvPr/>
          </p:nvSpPr>
          <p:spPr>
            <a:xfrm>
              <a:off x="2514601" y="965199"/>
              <a:ext cx="277585" cy="277585"/>
            </a:xfrm>
            <a:prstGeom prst="ellipse">
              <a:avLst/>
            </a:prstGeom>
            <a:solidFill>
              <a:srgbClr val="B5B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8" name="Oval 17"/>
            <p:cNvSpPr/>
            <p:nvPr/>
          </p:nvSpPr>
          <p:spPr>
            <a:xfrm>
              <a:off x="2881994" y="965200"/>
              <a:ext cx="277585" cy="277585"/>
            </a:xfrm>
            <a:prstGeom prst="ellipse">
              <a:avLst/>
            </a:prstGeom>
            <a:solidFill>
              <a:srgbClr val="CBB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19" name="Oval 18"/>
            <p:cNvSpPr/>
            <p:nvPr/>
          </p:nvSpPr>
          <p:spPr>
            <a:xfrm>
              <a:off x="3231017" y="965198"/>
              <a:ext cx="277585" cy="277585"/>
            </a:xfrm>
            <a:prstGeom prst="ellipse">
              <a:avLst/>
            </a:prstGeom>
            <a:solidFill>
              <a:srgbClr val="D9C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7">
            <a:extLst>
              <a:ext uri="{FF2B5EF4-FFF2-40B4-BE49-F238E27FC236}">
                <a16:creationId xmlns:a16="http://schemas.microsoft.com/office/drawing/2014/main" id="{7EC3CA9A-CD81-48F5-9421-D6CE2411FA5F}"/>
              </a:ext>
            </a:extLst>
          </p:cNvPr>
          <p:cNvSpPr txBox="1"/>
          <p:nvPr/>
        </p:nvSpPr>
        <p:spPr>
          <a:xfrm>
            <a:off x="100964" y="6520352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</a:rPr>
              <a:t>期末專題報告</a:t>
            </a:r>
            <a:r>
              <a:rPr lang="en-US" altLang="zh-TW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</a:rPr>
              <a:t>貓用自動循環活水器</a:t>
            </a:r>
          </a:p>
        </p:txBody>
      </p:sp>
      <p:sp>
        <p:nvSpPr>
          <p:cNvPr id="15" name="Rectangle 22">
            <a:extLst>
              <a:ext uri="{FF2B5EF4-FFF2-40B4-BE49-F238E27FC236}">
                <a16:creationId xmlns:a16="http://schemas.microsoft.com/office/drawing/2014/main" id="{1D704FFF-9162-480E-990F-35E801082973}"/>
              </a:ext>
            </a:extLst>
          </p:cNvPr>
          <p:cNvSpPr/>
          <p:nvPr/>
        </p:nvSpPr>
        <p:spPr>
          <a:xfrm>
            <a:off x="336549" y="199281"/>
            <a:ext cx="1101725" cy="98234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AADD7AE1-06D3-4B4E-958D-39407F170F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917" t="24935" r="3412" b="13392"/>
          <a:stretch/>
        </p:blipFill>
        <p:spPr>
          <a:xfrm>
            <a:off x="1018145" y="2625156"/>
            <a:ext cx="5175768" cy="3080883"/>
          </a:xfrm>
          <a:prstGeom prst="rect">
            <a:avLst/>
          </a:prstGeom>
        </p:spPr>
      </p:pic>
      <p:pic>
        <p:nvPicPr>
          <p:cNvPr id="14" name="圖片 13">
            <a:extLst>
              <a:ext uri="{FF2B5EF4-FFF2-40B4-BE49-F238E27FC236}">
                <a16:creationId xmlns:a16="http://schemas.microsoft.com/office/drawing/2014/main" id="{1CB14D47-9BE1-446D-BC23-6E92FB81FE1F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827250" y="2330751"/>
            <a:ext cx="3477512" cy="4638774"/>
          </a:xfrm>
          <a:prstGeom prst="rect">
            <a:avLst/>
          </a:prstGeom>
        </p:spPr>
      </p:pic>
      <p:pic>
        <p:nvPicPr>
          <p:cNvPr id="21" name="圖片 20">
            <a:extLst>
              <a:ext uri="{FF2B5EF4-FFF2-40B4-BE49-F238E27FC236}">
                <a16:creationId xmlns:a16="http://schemas.microsoft.com/office/drawing/2014/main" id="{475D5374-A3F3-4D2B-A8EE-B7329D8ED75D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571" r="36957"/>
          <a:stretch/>
        </p:blipFill>
        <p:spPr>
          <a:xfrm>
            <a:off x="7753442" y="690451"/>
            <a:ext cx="1922826" cy="1816142"/>
          </a:xfrm>
          <a:prstGeom prst="rect">
            <a:avLst/>
          </a:prstGeom>
        </p:spPr>
      </p:pic>
      <p:sp>
        <p:nvSpPr>
          <p:cNvPr id="24" name="TextBox 31">
            <a:extLst>
              <a:ext uri="{FF2B5EF4-FFF2-40B4-BE49-F238E27FC236}">
                <a16:creationId xmlns:a16="http://schemas.microsoft.com/office/drawing/2014/main" id="{0E194413-F8EF-4338-8787-107DA03B0F86}"/>
              </a:ext>
            </a:extLst>
          </p:cNvPr>
          <p:cNvSpPr txBox="1"/>
          <p:nvPr/>
        </p:nvSpPr>
        <p:spPr>
          <a:xfrm>
            <a:off x="961352" y="5844527"/>
            <a:ext cx="195313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spc="300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･辨識到貓咪</a:t>
            </a:r>
            <a:endParaRPr lang="en-US" sz="20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</p:txBody>
      </p:sp>
      <p:sp>
        <p:nvSpPr>
          <p:cNvPr id="23" name="矩形 22">
            <a:extLst>
              <a:ext uri="{FF2B5EF4-FFF2-40B4-BE49-F238E27FC236}">
                <a16:creationId xmlns:a16="http://schemas.microsoft.com/office/drawing/2014/main" id="{D35338E6-3312-4E0E-8BA6-4DF4A2603033}"/>
              </a:ext>
            </a:extLst>
          </p:cNvPr>
          <p:cNvSpPr/>
          <p:nvPr/>
        </p:nvSpPr>
        <p:spPr>
          <a:xfrm>
            <a:off x="961352" y="4065373"/>
            <a:ext cx="1225794" cy="247135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255643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-52755" y="0"/>
            <a:ext cx="6562294" cy="685800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28392" y="1253280"/>
            <a:ext cx="8786327" cy="5170045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08798" y="284381"/>
            <a:ext cx="423589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6000" spc="300" dirty="0">
                <a:solidFill>
                  <a:srgbClr val="504D36"/>
                </a:solidFill>
                <a:latin typeface="Perpetua" pitchFamily="18" charset="0"/>
              </a:rPr>
              <a:t>Video Demo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191160" y="3190469"/>
            <a:ext cx="3614285" cy="18975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TW" altLang="en-US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開始</a:t>
            </a:r>
            <a:r>
              <a:rPr lang="en-US" altLang="zh-TW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RUN</a:t>
            </a:r>
            <a:r>
              <a:rPr lang="zh-TW" altLang="en-US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程式</a:t>
            </a:r>
            <a:endParaRPr lang="en-US" altLang="zh-TW" sz="1600" dirty="0">
              <a:solidFill>
                <a:srgbClr val="504D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模型辨識出有貓咪</a:t>
            </a:r>
            <a:endParaRPr lang="en-US" altLang="zh-TW" sz="1600" dirty="0">
              <a:solidFill>
                <a:srgbClr val="504D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使用</a:t>
            </a:r>
            <a:r>
              <a:rPr lang="en-US" altLang="zh-TW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MQTT</a:t>
            </a:r>
            <a:r>
              <a:rPr lang="zh-TW" altLang="en-US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將指令傳達至另一個樹莓派</a:t>
            </a:r>
            <a:endParaRPr lang="en-US" altLang="zh-TW" sz="1600" dirty="0">
              <a:solidFill>
                <a:srgbClr val="504D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控制馬達開始運轉</a:t>
            </a:r>
            <a:endParaRPr lang="en-US" altLang="zh-TW" sz="1600" dirty="0">
              <a:solidFill>
                <a:srgbClr val="504D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  <a:p>
            <a:pPr algn="just">
              <a:lnSpc>
                <a:spcPct val="150000"/>
              </a:lnSpc>
            </a:pPr>
            <a:r>
              <a:rPr lang="zh-TW" altLang="en-US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設定</a:t>
            </a:r>
            <a:r>
              <a:rPr lang="en-US" altLang="zh-TW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10</a:t>
            </a:r>
            <a:r>
              <a:rPr lang="zh-TW" altLang="en-US" sz="1600" dirty="0">
                <a:solidFill>
                  <a:srgbClr val="504D36"/>
                </a:solidFill>
                <a:latin typeface="Roboto" panose="02000000000000000000" pitchFamily="2" charset="0"/>
                <a:ea typeface="Roboto" panose="02000000000000000000" pitchFamily="2" charset="0"/>
              </a:rPr>
              <a:t>秒後馬達自動停止運轉</a:t>
            </a:r>
            <a:endParaRPr lang="en-US" sz="1600" dirty="0">
              <a:solidFill>
                <a:srgbClr val="504D36"/>
              </a:solidFill>
              <a:latin typeface="Roboto" panose="02000000000000000000" pitchFamily="2" charset="0"/>
              <a:ea typeface="Roboto" panose="02000000000000000000" pitchFamily="2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172499" y="6470589"/>
            <a:ext cx="394230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pic>
        <p:nvPicPr>
          <p:cNvPr id="2" name="工業4.0.1">
            <a:hlinkClick r:id="" action="ppaction://media"/>
            <a:extLst>
              <a:ext uri="{FF2B5EF4-FFF2-40B4-BE49-F238E27FC236}">
                <a16:creationId xmlns:a16="http://schemas.microsoft.com/office/drawing/2014/main" id="{6D44B707-5C3C-44AC-BDD1-4DA838828A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963955" y="1435541"/>
            <a:ext cx="7315200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85427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38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379132" y="1809698"/>
            <a:ext cx="12191410" cy="46608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1.tensorflow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環境建置</a:t>
            </a:r>
            <a:endParaRPr lang="en-US" altLang="zh-TW" sz="25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  <a:p>
            <a:pPr>
              <a:lnSpc>
                <a:spcPct val="150000"/>
              </a:lnSpc>
            </a:pP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  樹莓派</a:t>
            </a: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32bit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需要有特定</a:t>
            </a:r>
            <a:r>
              <a:rPr lang="en-US" altLang="zh-TW" sz="2500" spc="300" dirty="0" err="1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tensorflow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版本，無法直接使用</a:t>
            </a: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pip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進行下載。</a:t>
            </a:r>
          </a:p>
          <a:p>
            <a:pPr>
              <a:lnSpc>
                <a:spcPct val="150000"/>
              </a:lnSpc>
            </a:pP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2.MQTT broker 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建置</a:t>
            </a:r>
          </a:p>
          <a:p>
            <a:pPr>
              <a:lnSpc>
                <a:spcPct val="150000"/>
              </a:lnSpc>
            </a:pP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  樹莓派可同時充當</a:t>
            </a: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broker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與</a:t>
            </a: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client</a:t>
            </a:r>
          </a:p>
          <a:p>
            <a:pPr>
              <a:lnSpc>
                <a:spcPct val="150000"/>
              </a:lnSpc>
            </a:pP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3.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樹莓派</a:t>
            </a: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RAM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不夠充足</a:t>
            </a:r>
          </a:p>
          <a:p>
            <a:pPr>
              <a:lnSpc>
                <a:spcPct val="150000"/>
              </a:lnSpc>
            </a:pP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  降低模型複雜度</a:t>
            </a:r>
          </a:p>
          <a:p>
            <a:pPr>
              <a:lnSpc>
                <a:spcPct val="150000"/>
              </a:lnSpc>
            </a:pP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4.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簡單之</a:t>
            </a: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CNN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架構，模型準確度不夠高</a:t>
            </a:r>
          </a:p>
          <a:p>
            <a:pPr>
              <a:lnSpc>
                <a:spcPct val="150000"/>
              </a:lnSpc>
            </a:pP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  使用</a:t>
            </a:r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transfer learning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技術</a:t>
            </a:r>
          </a:p>
        </p:txBody>
      </p:sp>
      <p:sp>
        <p:nvSpPr>
          <p:cNvPr id="14" name="Rectangle 13"/>
          <p:cNvSpPr/>
          <p:nvPr/>
        </p:nvSpPr>
        <p:spPr>
          <a:xfrm>
            <a:off x="9210579" y="3599591"/>
            <a:ext cx="2467125" cy="2458279"/>
          </a:xfrm>
          <a:prstGeom prst="rect">
            <a:avLst/>
          </a:prstGeom>
          <a:solidFill>
            <a:srgbClr val="504D3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</a:rPr>
              <a:t>期末專題報告</a:t>
            </a:r>
            <a:r>
              <a:rPr lang="en-US" altLang="zh-TW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</a:rPr>
              <a:t>貓用自動循環活水器</a:t>
            </a:r>
          </a:p>
        </p:txBody>
      </p:sp>
      <p:grpSp>
        <p:nvGrpSpPr>
          <p:cNvPr id="26" name="Group 25"/>
          <p:cNvGrpSpPr/>
          <p:nvPr/>
        </p:nvGrpSpPr>
        <p:grpSpPr>
          <a:xfrm>
            <a:off x="454965" y="1532111"/>
            <a:ext cx="1345066" cy="277587"/>
            <a:chOff x="2163536" y="965198"/>
            <a:chExt cx="1345066" cy="277587"/>
          </a:xfrm>
        </p:grpSpPr>
        <p:sp>
          <p:nvSpPr>
            <p:cNvPr id="27" name="Oval 26"/>
            <p:cNvSpPr/>
            <p:nvPr/>
          </p:nvSpPr>
          <p:spPr>
            <a:xfrm>
              <a:off x="2163536" y="965200"/>
              <a:ext cx="277585" cy="277585"/>
            </a:xfrm>
            <a:prstGeom prst="ellipse">
              <a:avLst/>
            </a:prstGeom>
            <a:solidFill>
              <a:srgbClr val="504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2514601" y="965199"/>
              <a:ext cx="277585" cy="277585"/>
            </a:xfrm>
            <a:prstGeom prst="ellipse">
              <a:avLst/>
            </a:prstGeom>
            <a:solidFill>
              <a:srgbClr val="B5B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9" name="Oval 28"/>
            <p:cNvSpPr/>
            <p:nvPr/>
          </p:nvSpPr>
          <p:spPr>
            <a:xfrm>
              <a:off x="2881994" y="965200"/>
              <a:ext cx="277585" cy="277585"/>
            </a:xfrm>
            <a:prstGeom prst="ellipse">
              <a:avLst/>
            </a:prstGeom>
            <a:solidFill>
              <a:srgbClr val="CBB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30" name="Oval 29"/>
            <p:cNvSpPr/>
            <p:nvPr/>
          </p:nvSpPr>
          <p:spPr>
            <a:xfrm>
              <a:off x="3231017" y="965198"/>
              <a:ext cx="277585" cy="277585"/>
            </a:xfrm>
            <a:prstGeom prst="ellipse">
              <a:avLst/>
            </a:prstGeom>
            <a:solidFill>
              <a:srgbClr val="D9C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pic>
        <p:nvPicPr>
          <p:cNvPr id="9" name="图片占位符 8"/>
          <p:cNvPicPr>
            <a:picLocks noGrp="1" noChangeAspect="1"/>
          </p:cNvPicPr>
          <p:nvPr>
            <p:ph type="pic" sz="quarter" idx="11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461795" y="3775613"/>
            <a:ext cx="1990859" cy="1852103"/>
          </a:xfrm>
        </p:spPr>
      </p:pic>
      <p:sp>
        <p:nvSpPr>
          <p:cNvPr id="15" name="Oval 14"/>
          <p:cNvSpPr/>
          <p:nvPr/>
        </p:nvSpPr>
        <p:spPr>
          <a:xfrm>
            <a:off x="10300848" y="3541400"/>
            <a:ext cx="303212" cy="303212"/>
          </a:xfrm>
          <a:prstGeom prst="ellipse">
            <a:avLst/>
          </a:prstGeom>
          <a:solidFill>
            <a:schemeClr val="bg1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475782D4-F50B-4D16-AB8B-DAC6EE58CCAD}"/>
              </a:ext>
            </a:extLst>
          </p:cNvPr>
          <p:cNvSpPr txBox="1"/>
          <p:nvPr/>
        </p:nvSpPr>
        <p:spPr>
          <a:xfrm>
            <a:off x="1585405" y="514675"/>
            <a:ext cx="402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spc="300" dirty="0">
                <a:solidFill>
                  <a:srgbClr val="504D36"/>
                </a:solidFill>
                <a:latin typeface="Perpetua" panose="02020502060401020303" pitchFamily="18" charset="0"/>
              </a:rPr>
              <a:t>問題及改善</a:t>
            </a:r>
            <a:endParaRPr lang="en-US" sz="4000" spc="300" dirty="0">
              <a:solidFill>
                <a:srgbClr val="504D36"/>
              </a:solidFill>
              <a:latin typeface="Perpetua" panose="02020502060401020303" pitchFamily="18" charset="0"/>
            </a:endParaRPr>
          </a:p>
        </p:txBody>
      </p:sp>
      <p:sp>
        <p:nvSpPr>
          <p:cNvPr id="17" name="Rectangle 22">
            <a:extLst>
              <a:ext uri="{FF2B5EF4-FFF2-40B4-BE49-F238E27FC236}">
                <a16:creationId xmlns:a16="http://schemas.microsoft.com/office/drawing/2014/main" id="{1582BE8A-C2E8-4C71-8BFA-63C9D5F06585}"/>
              </a:ext>
            </a:extLst>
          </p:cNvPr>
          <p:cNvSpPr/>
          <p:nvPr/>
        </p:nvSpPr>
        <p:spPr>
          <a:xfrm>
            <a:off x="456919" y="377448"/>
            <a:ext cx="1101725" cy="98234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3479803" y="0"/>
            <a:ext cx="2368548" cy="3600556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27" name="Group 26"/>
          <p:cNvGrpSpPr/>
          <p:nvPr/>
        </p:nvGrpSpPr>
        <p:grpSpPr>
          <a:xfrm>
            <a:off x="2569255" y="2655868"/>
            <a:ext cx="1616731" cy="1673851"/>
            <a:chOff x="3720893" y="4220924"/>
            <a:chExt cx="1548395" cy="1603102"/>
          </a:xfrm>
        </p:grpSpPr>
        <p:grpSp>
          <p:nvGrpSpPr>
            <p:cNvPr id="28" name="Group 27"/>
            <p:cNvGrpSpPr/>
            <p:nvPr/>
          </p:nvGrpSpPr>
          <p:grpSpPr>
            <a:xfrm>
              <a:off x="3754237" y="4220924"/>
              <a:ext cx="1417188" cy="1603102"/>
              <a:chOff x="4026315" y="1711565"/>
              <a:chExt cx="2031903" cy="2298459"/>
            </a:xfrm>
          </p:grpSpPr>
          <p:sp>
            <p:nvSpPr>
              <p:cNvPr id="30" name="Rectangle 29"/>
              <p:cNvSpPr/>
              <p:nvPr/>
            </p:nvSpPr>
            <p:spPr>
              <a:xfrm>
                <a:off x="4026315" y="1768633"/>
                <a:ext cx="2031903" cy="224139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1" name="Rectangle 30"/>
              <p:cNvSpPr/>
              <p:nvPr/>
            </p:nvSpPr>
            <p:spPr>
              <a:xfrm>
                <a:off x="4171357" y="1920239"/>
                <a:ext cx="1741823" cy="1955342"/>
              </a:xfrm>
              <a:prstGeom prst="rect">
                <a:avLst/>
              </a:prstGeom>
              <a:solidFill>
                <a:srgbClr val="504D3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32" name="Oval 31"/>
              <p:cNvSpPr/>
              <p:nvPr/>
            </p:nvSpPr>
            <p:spPr>
              <a:xfrm>
                <a:off x="4900195" y="1711565"/>
                <a:ext cx="303212" cy="303212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threePt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29" name="TextBox 28"/>
            <p:cNvSpPr txBox="1"/>
            <p:nvPr/>
          </p:nvSpPr>
          <p:spPr>
            <a:xfrm>
              <a:off x="3720893" y="5451819"/>
              <a:ext cx="1548395" cy="3039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sz="1000" b="1" spc="300" dirty="0">
                  <a:solidFill>
                    <a:srgbClr val="976957"/>
                  </a:solidFill>
                  <a:latin typeface="Perpetua" pitchFamily="18" charset="0"/>
                </a:rPr>
                <a:t>Minimalist</a:t>
              </a:r>
            </a:p>
          </p:txBody>
        </p:sp>
      </p:grpSp>
      <p:sp>
        <p:nvSpPr>
          <p:cNvPr id="26" name="TextBox 25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</a:rPr>
              <a:t>期末專題報告</a:t>
            </a:r>
            <a:r>
              <a:rPr lang="en-US" altLang="zh-TW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</a:rPr>
              <a:t>貓用自動循環活水器</a:t>
            </a:r>
          </a:p>
        </p:txBody>
      </p:sp>
      <p:sp>
        <p:nvSpPr>
          <p:cNvPr id="15" name="TextBox 31">
            <a:extLst>
              <a:ext uri="{FF2B5EF4-FFF2-40B4-BE49-F238E27FC236}">
                <a16:creationId xmlns:a16="http://schemas.microsoft.com/office/drawing/2014/main" id="{BE83B0EB-6B1A-418D-A7C4-D5F052291416}"/>
              </a:ext>
            </a:extLst>
          </p:cNvPr>
          <p:cNvSpPr txBox="1"/>
          <p:nvPr/>
        </p:nvSpPr>
        <p:spPr>
          <a:xfrm>
            <a:off x="6187646" y="1225776"/>
            <a:ext cx="402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spc="300" dirty="0">
                <a:solidFill>
                  <a:srgbClr val="504D36"/>
                </a:solidFill>
                <a:latin typeface="Perpetua" panose="02020502060401020303" pitchFamily="18" charset="0"/>
              </a:rPr>
              <a:t>後續延伸</a:t>
            </a:r>
            <a:endParaRPr lang="en-US" sz="4000" spc="300" dirty="0">
              <a:solidFill>
                <a:srgbClr val="504D36"/>
              </a:solidFill>
              <a:latin typeface="Perpetua" panose="02020502060401020303" pitchFamily="18" charset="0"/>
            </a:endParaRPr>
          </a:p>
        </p:txBody>
      </p:sp>
      <p:sp>
        <p:nvSpPr>
          <p:cNvPr id="16" name="文字方塊 15">
            <a:extLst>
              <a:ext uri="{FF2B5EF4-FFF2-40B4-BE49-F238E27FC236}">
                <a16:creationId xmlns:a16="http://schemas.microsoft.com/office/drawing/2014/main" id="{F085D54C-24D3-4705-96AF-BA86EBAEC698}"/>
              </a:ext>
            </a:extLst>
          </p:cNvPr>
          <p:cNvSpPr txBox="1"/>
          <p:nvPr/>
        </p:nvSpPr>
        <p:spPr>
          <a:xfrm>
            <a:off x="6187646" y="2364626"/>
            <a:ext cx="5810765" cy="23544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0">
              <a:buNone/>
            </a:pPr>
            <a:r>
              <a:rPr lang="en-US" altLang="zh-TW" sz="21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1.</a:t>
            </a:r>
            <a:r>
              <a:rPr lang="zh-TW" altLang="en-US" sz="2100" spc="300" dirty="0">
                <a:solidFill>
                  <a:srgbClr val="504D36"/>
                </a:solidFill>
                <a:latin typeface="Perpetua" panose="02020502060401020303" pitchFamily="18" charset="0"/>
              </a:rPr>
              <a:t>豐富模型泛用性</a:t>
            </a:r>
            <a:endParaRPr lang="en-US" altLang="zh-TW" sz="21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  <a:p>
            <a:pPr indent="0">
              <a:buNone/>
            </a:pPr>
            <a:r>
              <a:rPr lang="zh-TW" altLang="en-US" sz="2100" spc="300" dirty="0">
                <a:solidFill>
                  <a:srgbClr val="504D36"/>
                </a:solidFill>
                <a:latin typeface="Perpetua" panose="02020502060401020303" pitchFamily="18" charset="0"/>
              </a:rPr>
              <a:t>   增加各種貓咪品種與各種運用背景。</a:t>
            </a:r>
            <a:endParaRPr lang="en-US" altLang="zh-TW" sz="21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  <a:p>
            <a:pPr indent="0">
              <a:buNone/>
            </a:pPr>
            <a:endParaRPr lang="en-US" altLang="zh-TW" sz="21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  <a:p>
            <a:pPr indent="0">
              <a:buNone/>
            </a:pPr>
            <a:r>
              <a:rPr lang="en-US" altLang="zh-TW" sz="21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2.</a:t>
            </a:r>
            <a:r>
              <a:rPr lang="zh-TW" altLang="en-US" sz="2100" spc="300" dirty="0">
                <a:solidFill>
                  <a:srgbClr val="504D36"/>
                </a:solidFill>
                <a:latin typeface="Perpetua" panose="02020502060401020303" pitchFamily="18" charset="0"/>
              </a:rPr>
              <a:t>增加專題之使用範疇</a:t>
            </a:r>
            <a:endParaRPr lang="en-US" altLang="zh-TW" sz="21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  <a:p>
            <a:pPr indent="0">
              <a:buNone/>
            </a:pPr>
            <a:r>
              <a:rPr lang="zh-TW" altLang="en-US" sz="2100" spc="300" dirty="0">
                <a:solidFill>
                  <a:srgbClr val="504D36"/>
                </a:solidFill>
                <a:latin typeface="Perpetua" panose="02020502060401020303" pitchFamily="18" charset="0"/>
              </a:rPr>
              <a:t>   如額外辨識貓咪喝了多少水、添加吃飼料之辨識模型，以更加貼近貓咪生活，時時注意貓咪的健康狀況。</a:t>
            </a:r>
          </a:p>
        </p:txBody>
      </p:sp>
      <p:pic>
        <p:nvPicPr>
          <p:cNvPr id="4" name="圖片 3">
            <a:extLst>
              <a:ext uri="{FF2B5EF4-FFF2-40B4-BE49-F238E27FC236}">
                <a16:creationId xmlns:a16="http://schemas.microsoft.com/office/drawing/2014/main" id="{65018B25-F97E-45F7-9039-B108B8847E2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231968"/>
            <a:ext cx="4659275" cy="2353989"/>
          </a:xfrm>
          <a:prstGeom prst="rect">
            <a:avLst/>
          </a:prstGeom>
        </p:spPr>
      </p:pic>
      <p:pic>
        <p:nvPicPr>
          <p:cNvPr id="12" name="圖片 11">
            <a:extLst>
              <a:ext uri="{FF2B5EF4-FFF2-40B4-BE49-F238E27FC236}">
                <a16:creationId xmlns:a16="http://schemas.microsoft.com/office/drawing/2014/main" id="{69959114-9510-4172-954B-2C372109EDD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064" b="12151"/>
          <a:stretch/>
        </p:blipFill>
        <p:spPr>
          <a:xfrm>
            <a:off x="3219455" y="4758486"/>
            <a:ext cx="2628896" cy="1474525"/>
          </a:xfrm>
          <a:prstGeom prst="rect">
            <a:avLst/>
          </a:prstGeom>
        </p:spPr>
      </p:pic>
      <p:pic>
        <p:nvPicPr>
          <p:cNvPr id="36" name="圖片 35">
            <a:extLst>
              <a:ext uri="{FF2B5EF4-FFF2-40B4-BE49-F238E27FC236}">
                <a16:creationId xmlns:a16="http://schemas.microsoft.com/office/drawing/2014/main" id="{296272A2-6511-4CB1-B21C-D3428679062D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8009"/>
          <a:stretch/>
        </p:blipFill>
        <p:spPr>
          <a:xfrm>
            <a:off x="609600" y="3733914"/>
            <a:ext cx="1714500" cy="2499097"/>
          </a:xfrm>
          <a:prstGeom prst="rect">
            <a:avLst/>
          </a:prstGeom>
        </p:spPr>
      </p:pic>
      <p:pic>
        <p:nvPicPr>
          <p:cNvPr id="37" name="圖片 5">
            <a:extLst>
              <a:ext uri="{FF2B5EF4-FFF2-40B4-BE49-F238E27FC236}">
                <a16:creationId xmlns:a16="http://schemas.microsoft.com/office/drawing/2014/main" id="{6C1ED3DC-6296-4594-B15B-F24BA755834A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9385" t="13669" r="13977" b="45502"/>
          <a:stretch/>
        </p:blipFill>
        <p:spPr>
          <a:xfrm rot="16200000">
            <a:off x="2668916" y="2944162"/>
            <a:ext cx="1350042" cy="1298203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1047445" cy="685800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2498" y="797995"/>
            <a:ext cx="10874946" cy="48397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zh-TW" altLang="en-US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sz="24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https://funprojects.blog/2021/04/26/control-usb-powered-devices/</a:t>
            </a:r>
          </a:p>
          <a:p>
            <a:pPr>
              <a:lnSpc>
                <a:spcPct val="150000"/>
              </a:lnSpc>
            </a:pPr>
            <a:r>
              <a:rPr lang="en-US" altLang="zh-TW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zh-TW" altLang="en-US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sz="24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https://github.com/mvp/uhubctl</a:t>
            </a:r>
          </a:p>
          <a:p>
            <a:pPr>
              <a:lnSpc>
                <a:spcPct val="150000"/>
              </a:lnSpc>
            </a:pPr>
            <a:r>
              <a:rPr lang="en-US" altLang="zh-TW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zh-TW" altLang="en-US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sz="24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https://raspberrypi.stackexchange.com/questions/5407/how-can-i-cut-power-coming-out-of-the-pis-usb-ports</a:t>
            </a:r>
          </a:p>
          <a:p>
            <a:pPr>
              <a:lnSpc>
                <a:spcPct val="150000"/>
              </a:lnSpc>
            </a:pPr>
            <a:r>
              <a:rPr lang="en-US" altLang="zh-TW" sz="28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zh-TW" altLang="en-US" sz="28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sz="28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https://blog.csdn.net/perry0418/article/details/80994840</a:t>
            </a:r>
          </a:p>
          <a:p>
            <a:pPr>
              <a:lnSpc>
                <a:spcPct val="150000"/>
              </a:lnSpc>
            </a:pPr>
            <a:r>
              <a:rPr lang="en-US" altLang="zh-TW" sz="28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zh-TW" altLang="en-US" sz="28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https://www.teknotut.com/en/install-tensorflow-and-keras-on-the-raspberry-pi/</a:t>
            </a:r>
          </a:p>
          <a:p>
            <a:pPr>
              <a:lnSpc>
                <a:spcPct val="150000"/>
              </a:lnSpc>
            </a:pPr>
            <a:r>
              <a:rPr lang="en-US" altLang="zh-TW" sz="28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zh-TW" altLang="en-US" sz="28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8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https://qengineering.eu/install-tensorflow-2.2.0-on-raspberry-pi-4.html</a:t>
            </a:r>
          </a:p>
          <a:p>
            <a:pPr>
              <a:lnSpc>
                <a:spcPct val="150000"/>
              </a:lnSpc>
            </a:pPr>
            <a:endParaRPr lang="en-US" sz="2800" i="1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95C4567C-7937-4614-90BC-F9D0E710B020}"/>
              </a:ext>
            </a:extLst>
          </p:cNvPr>
          <p:cNvSpPr txBox="1"/>
          <p:nvPr/>
        </p:nvSpPr>
        <p:spPr>
          <a:xfrm>
            <a:off x="172498" y="243997"/>
            <a:ext cx="4022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spc="300" dirty="0">
                <a:solidFill>
                  <a:srgbClr val="504D36"/>
                </a:solidFill>
                <a:latin typeface="Perpetua" panose="02020502060401020303" pitchFamily="18" charset="0"/>
              </a:rPr>
              <a:t>參考資料</a:t>
            </a:r>
            <a:endParaRPr lang="en-US" sz="3000" spc="300" dirty="0">
              <a:solidFill>
                <a:srgbClr val="504D36"/>
              </a:solidFill>
              <a:latin typeface="Perpetua" panose="02020502060401020303" pitchFamily="18" charset="0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0"/>
            <a:ext cx="11047445" cy="685800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172498" y="797995"/>
            <a:ext cx="10874946" cy="5670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TW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zh-TW" altLang="en-US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sz="24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https://yanwei-liu.medium.com/raspberry-pi%E5%AD%B8%E7%BF%92%E7%AD%86%E8%A8%98-%E5%8D%81%E4%BA%8C-%E5%AE%89%E8%A3%9Dtensorflow%E5%92%8Ckeras-cafae0d40770</a:t>
            </a:r>
          </a:p>
          <a:p>
            <a:pPr>
              <a:lnSpc>
                <a:spcPct val="150000"/>
              </a:lnSpc>
            </a:pPr>
            <a:r>
              <a:rPr lang="en-US" altLang="zh-TW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zh-TW" altLang="en-US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sz="24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https://www.796t.com/article.php?id=45833</a:t>
            </a:r>
          </a:p>
          <a:p>
            <a:pPr>
              <a:lnSpc>
                <a:spcPct val="150000"/>
              </a:lnSpc>
            </a:pPr>
            <a:r>
              <a:rPr lang="en-US" altLang="zh-TW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zh-TW" altLang="en-US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 </a:t>
            </a:r>
            <a:r>
              <a:rPr lang="en-US" altLang="zh-TW" sz="24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https://boyie-chen.medium.com/%E7%94%A8raspberry-pi%E7%8E%A9%E6%B7%B1%E5%BA%A6%E5%AD%B8%E7%BF%92-1-%E6%8A%8Atensorflow2-</a:t>
            </a:r>
            <a:r>
              <a:rPr lang="en-US" altLang="zh-TW" sz="2400" i="1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3</a:t>
            </a:r>
            <a:r>
              <a:rPr lang="en-US" altLang="zh-TW" sz="2400" i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%E5%8F%8Akeras%E5%AE%89%E8%A3%9D%E5%88%B0pi4%E4%B8%8A%E5%90%A7-952900ef1c58</a:t>
            </a:r>
          </a:p>
          <a:p>
            <a:pPr>
              <a:lnSpc>
                <a:spcPct val="150000"/>
              </a:lnSpc>
            </a:pPr>
            <a:endParaRPr lang="en-US" sz="2800" i="1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10" name="TextBox 31">
            <a:extLst>
              <a:ext uri="{FF2B5EF4-FFF2-40B4-BE49-F238E27FC236}">
                <a16:creationId xmlns:a16="http://schemas.microsoft.com/office/drawing/2014/main" id="{95C4567C-7937-4614-90BC-F9D0E710B020}"/>
              </a:ext>
            </a:extLst>
          </p:cNvPr>
          <p:cNvSpPr txBox="1"/>
          <p:nvPr/>
        </p:nvSpPr>
        <p:spPr>
          <a:xfrm>
            <a:off x="172498" y="243997"/>
            <a:ext cx="402227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3000" spc="300" dirty="0">
                <a:solidFill>
                  <a:srgbClr val="504D36"/>
                </a:solidFill>
                <a:latin typeface="Perpetua" panose="02020502060401020303" pitchFamily="18" charset="0"/>
              </a:rPr>
              <a:t>參考資料</a:t>
            </a:r>
            <a:endParaRPr lang="en-US" sz="3000" spc="300" dirty="0">
              <a:solidFill>
                <a:srgbClr val="504D36"/>
              </a:solidFill>
              <a:latin typeface="Perpetua" panose="02020502060401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82868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000874" y="0"/>
            <a:ext cx="1209675" cy="685800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/>
          <p:cNvSpPr txBox="1"/>
          <p:nvPr/>
        </p:nvSpPr>
        <p:spPr>
          <a:xfrm>
            <a:off x="934694" y="2151725"/>
            <a:ext cx="5198161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8000" spc="300" dirty="0">
                <a:solidFill>
                  <a:srgbClr val="504D36"/>
                </a:solidFill>
                <a:latin typeface="Perpetua" pitchFamily="18" charset="0"/>
              </a:rPr>
              <a:t>Thank you.</a:t>
            </a:r>
            <a:endParaRPr lang="en-US" sz="8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</a:rPr>
              <a:t>期末專題報告</a:t>
            </a:r>
            <a:r>
              <a:rPr lang="en-US" altLang="zh-TW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</a:rPr>
              <a:t>貓用自動循環活水器</a:t>
            </a:r>
          </a:p>
        </p:txBody>
      </p:sp>
      <p:pic>
        <p:nvPicPr>
          <p:cNvPr id="4" name="图片占位符 3"/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2262" y="-1"/>
            <a:ext cx="3998976" cy="6858001"/>
          </a:xfr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ircle: Hollow 1"/>
          <p:cNvSpPr/>
          <p:nvPr/>
        </p:nvSpPr>
        <p:spPr>
          <a:xfrm>
            <a:off x="522096" y="1390255"/>
            <a:ext cx="1838459" cy="1838459"/>
          </a:xfrm>
          <a:prstGeom prst="donut">
            <a:avLst>
              <a:gd name="adj" fmla="val 12767"/>
            </a:avLst>
          </a:prstGeom>
          <a:solidFill>
            <a:srgbClr val="504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Circle: Hollow 26"/>
          <p:cNvSpPr/>
          <p:nvPr/>
        </p:nvSpPr>
        <p:spPr>
          <a:xfrm>
            <a:off x="2713339" y="1390255"/>
            <a:ext cx="1838460" cy="1838460"/>
          </a:xfrm>
          <a:prstGeom prst="donut">
            <a:avLst>
              <a:gd name="adj" fmla="val 12767"/>
            </a:avLst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Circle: Hollow 27"/>
          <p:cNvSpPr/>
          <p:nvPr/>
        </p:nvSpPr>
        <p:spPr>
          <a:xfrm>
            <a:off x="4988569" y="1390255"/>
            <a:ext cx="1838460" cy="1838460"/>
          </a:xfrm>
          <a:prstGeom prst="donut">
            <a:avLst>
              <a:gd name="adj" fmla="val 12767"/>
            </a:avLst>
          </a:prstGeom>
          <a:solidFill>
            <a:srgbClr val="CB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-34" y="2995291"/>
            <a:ext cx="2362992" cy="233424"/>
          </a:xfrm>
          <a:prstGeom prst="rect">
            <a:avLst/>
          </a:prstGeom>
          <a:solidFill>
            <a:srgbClr val="504D3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/>
          <p:cNvSpPr/>
          <p:nvPr/>
        </p:nvSpPr>
        <p:spPr>
          <a:xfrm>
            <a:off x="2363666" y="2995290"/>
            <a:ext cx="2362992" cy="233425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32"/>
          <p:cNvSpPr/>
          <p:nvPr/>
        </p:nvSpPr>
        <p:spPr>
          <a:xfrm>
            <a:off x="4669301" y="2995290"/>
            <a:ext cx="2418103" cy="246284"/>
          </a:xfrm>
          <a:prstGeom prst="rect">
            <a:avLst/>
          </a:prstGeom>
          <a:solidFill>
            <a:srgbClr val="CB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/>
          <p:cNvSpPr txBox="1"/>
          <p:nvPr/>
        </p:nvSpPr>
        <p:spPr>
          <a:xfrm>
            <a:off x="241788" y="3638110"/>
            <a:ext cx="225490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題目發想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2555587" y="3638110"/>
            <a:ext cx="219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zh-TW" altLang="en-US" sz="2000" dirty="0">
                <a:solidFill>
                  <a:srgbClr val="504D36"/>
                </a:solidFill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程式流程</a:t>
            </a:r>
            <a:endParaRPr kumimoji="0" lang="zh-TW" altLang="en-US" sz="2000" i="0" u="none" strike="noStrike" kern="1200" cap="none" spc="0" normalizeH="0" baseline="0" noProof="0" dirty="0">
              <a:ln>
                <a:noFill/>
              </a:ln>
              <a:solidFill>
                <a:srgbClr val="504D36"/>
              </a:solidFill>
              <a:effectLst/>
              <a:uLnTx/>
              <a:uFillTx/>
              <a:latin typeface="Perpetua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61" name="TextBox 60"/>
          <p:cNvSpPr txBox="1"/>
          <p:nvPr/>
        </p:nvSpPr>
        <p:spPr>
          <a:xfrm>
            <a:off x="5104290" y="3639126"/>
            <a:ext cx="189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硬體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&amp;</a:t>
            </a: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軟件介紹</a:t>
            </a:r>
          </a:p>
        </p:txBody>
      </p:sp>
      <p:sp>
        <p:nvSpPr>
          <p:cNvPr id="47" name="TextBox 46"/>
          <p:cNvSpPr txBox="1"/>
          <p:nvPr/>
        </p:nvSpPr>
        <p:spPr>
          <a:xfrm>
            <a:off x="1220471" y="212326"/>
            <a:ext cx="942213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rgbClr val="504D36"/>
                </a:solidFill>
                <a:latin typeface="Perpetua" pitchFamily="18" charset="0"/>
              </a:rPr>
              <a:t>CONTENTS</a:t>
            </a:r>
          </a:p>
        </p:txBody>
      </p:sp>
      <p:sp>
        <p:nvSpPr>
          <p:cNvPr id="51" name="TextBox 50"/>
          <p:cNvSpPr txBox="1"/>
          <p:nvPr/>
        </p:nvSpPr>
        <p:spPr>
          <a:xfrm>
            <a:off x="618056" y="1778221"/>
            <a:ext cx="1670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en-US" altLang="zh-TW" sz="6000" b="1" i="0" u="none" strike="noStrike" kern="1200" cap="none" spc="0" normalizeH="0" baseline="0" noProof="0" dirty="0">
                <a:ln>
                  <a:noFill/>
                </a:ln>
                <a:solidFill>
                  <a:schemeClr val="tx2">
                    <a:lumMod val="75000"/>
                  </a:schemeClr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1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Perpetua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839193" y="1797526"/>
            <a:ext cx="1670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TW" sz="6000" b="1" dirty="0">
                <a:solidFill>
                  <a:schemeClr val="tx2">
                    <a:lumMod val="75000"/>
                  </a:schemeClr>
                </a:solidFill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2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Perpetua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5084529" y="1790921"/>
            <a:ext cx="1670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TW" sz="6000" b="1" dirty="0">
                <a:solidFill>
                  <a:schemeClr val="tx2">
                    <a:lumMod val="75000"/>
                  </a:schemeClr>
                </a:solidFill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3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Perpetua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20" name="Circle: Hollow 28">
            <a:extLst>
              <a:ext uri="{FF2B5EF4-FFF2-40B4-BE49-F238E27FC236}">
                <a16:creationId xmlns:a16="http://schemas.microsoft.com/office/drawing/2014/main" id="{150B5DF6-DEEB-4AC4-9F53-D78960517E37}"/>
              </a:ext>
            </a:extLst>
          </p:cNvPr>
          <p:cNvSpPr/>
          <p:nvPr/>
        </p:nvSpPr>
        <p:spPr>
          <a:xfrm>
            <a:off x="9437385" y="4192388"/>
            <a:ext cx="1838459" cy="1838459"/>
          </a:xfrm>
          <a:prstGeom prst="donut">
            <a:avLst>
              <a:gd name="adj" fmla="val 12767"/>
            </a:avLst>
          </a:prstGeom>
          <a:solidFill>
            <a:srgbClr val="D9C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ectangle 30">
            <a:extLst>
              <a:ext uri="{FF2B5EF4-FFF2-40B4-BE49-F238E27FC236}">
                <a16:creationId xmlns:a16="http://schemas.microsoft.com/office/drawing/2014/main" id="{BAF65E67-D011-43B6-95DD-81D1B80A5659}"/>
              </a:ext>
            </a:extLst>
          </p:cNvPr>
          <p:cNvSpPr/>
          <p:nvPr/>
        </p:nvSpPr>
        <p:spPr>
          <a:xfrm>
            <a:off x="9244188" y="5797425"/>
            <a:ext cx="2978775" cy="233424"/>
          </a:xfrm>
          <a:prstGeom prst="rect">
            <a:avLst/>
          </a:prstGeom>
          <a:solidFill>
            <a:srgbClr val="D9CDB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62">
            <a:extLst>
              <a:ext uri="{FF2B5EF4-FFF2-40B4-BE49-F238E27FC236}">
                <a16:creationId xmlns:a16="http://schemas.microsoft.com/office/drawing/2014/main" id="{0971A401-097B-4AD1-9EF3-3C27372F5604}"/>
              </a:ext>
            </a:extLst>
          </p:cNvPr>
          <p:cNvSpPr txBox="1"/>
          <p:nvPr/>
        </p:nvSpPr>
        <p:spPr>
          <a:xfrm>
            <a:off x="9243380" y="6421506"/>
            <a:ext cx="265617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心得感想</a:t>
            </a:r>
            <a:r>
              <a:rPr kumimoji="0" lang="en-US" altLang="zh-TW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&amp;</a:t>
            </a: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參考資料</a:t>
            </a:r>
          </a:p>
        </p:txBody>
      </p:sp>
      <p:sp>
        <p:nvSpPr>
          <p:cNvPr id="23" name="TextBox 53">
            <a:extLst>
              <a:ext uri="{FF2B5EF4-FFF2-40B4-BE49-F238E27FC236}">
                <a16:creationId xmlns:a16="http://schemas.microsoft.com/office/drawing/2014/main" id="{82957A13-8B6C-48E0-8E90-A8B023E81C1C}"/>
              </a:ext>
            </a:extLst>
          </p:cNvPr>
          <p:cNvSpPr txBox="1"/>
          <p:nvPr/>
        </p:nvSpPr>
        <p:spPr>
          <a:xfrm>
            <a:off x="9557606" y="4591238"/>
            <a:ext cx="167028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TW" sz="6000" b="1" noProof="0" dirty="0">
                <a:solidFill>
                  <a:schemeClr val="tx2">
                    <a:lumMod val="75000"/>
                  </a:schemeClr>
                </a:solidFill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7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Perpetua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24" name="Circle: Hollow 27">
            <a:extLst>
              <a:ext uri="{FF2B5EF4-FFF2-40B4-BE49-F238E27FC236}">
                <a16:creationId xmlns:a16="http://schemas.microsoft.com/office/drawing/2014/main" id="{E6F8AFC0-5947-4230-B956-601BDBD2EEA1}"/>
              </a:ext>
            </a:extLst>
          </p:cNvPr>
          <p:cNvSpPr/>
          <p:nvPr/>
        </p:nvSpPr>
        <p:spPr>
          <a:xfrm>
            <a:off x="7335712" y="1390254"/>
            <a:ext cx="1838460" cy="1838460"/>
          </a:xfrm>
          <a:prstGeom prst="donut">
            <a:avLst>
              <a:gd name="adj" fmla="val 12767"/>
            </a:avLst>
          </a:prstGeom>
          <a:solidFill>
            <a:srgbClr val="976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highlight>
                <a:srgbClr val="B5B191"/>
              </a:highlight>
            </a:endParaRPr>
          </a:p>
        </p:txBody>
      </p:sp>
      <p:sp>
        <p:nvSpPr>
          <p:cNvPr id="25" name="Rectangle 32">
            <a:extLst>
              <a:ext uri="{FF2B5EF4-FFF2-40B4-BE49-F238E27FC236}">
                <a16:creationId xmlns:a16="http://schemas.microsoft.com/office/drawing/2014/main" id="{4103F61D-C650-4411-8200-96DDA26AEAEE}"/>
              </a:ext>
            </a:extLst>
          </p:cNvPr>
          <p:cNvSpPr/>
          <p:nvPr/>
        </p:nvSpPr>
        <p:spPr>
          <a:xfrm>
            <a:off x="7071552" y="2995289"/>
            <a:ext cx="2418103" cy="253179"/>
          </a:xfrm>
          <a:prstGeom prst="rect">
            <a:avLst/>
          </a:prstGeom>
          <a:solidFill>
            <a:srgbClr val="97695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B5B191"/>
              </a:highlight>
            </a:endParaRPr>
          </a:p>
        </p:txBody>
      </p:sp>
      <p:sp>
        <p:nvSpPr>
          <p:cNvPr id="26" name="TextBox 60">
            <a:extLst>
              <a:ext uri="{FF2B5EF4-FFF2-40B4-BE49-F238E27FC236}">
                <a16:creationId xmlns:a16="http://schemas.microsoft.com/office/drawing/2014/main" id="{191B6F60-9D6D-47E4-9C6F-3121DF749AD1}"/>
              </a:ext>
            </a:extLst>
          </p:cNvPr>
          <p:cNvSpPr txBox="1"/>
          <p:nvPr/>
        </p:nvSpPr>
        <p:spPr>
          <a:xfrm>
            <a:off x="7451433" y="3639125"/>
            <a:ext cx="167028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實際運作</a:t>
            </a:r>
          </a:p>
        </p:txBody>
      </p:sp>
      <p:sp>
        <p:nvSpPr>
          <p:cNvPr id="30" name="TextBox 52">
            <a:extLst>
              <a:ext uri="{FF2B5EF4-FFF2-40B4-BE49-F238E27FC236}">
                <a16:creationId xmlns:a16="http://schemas.microsoft.com/office/drawing/2014/main" id="{A3B11773-6C92-4399-AACB-53789C586412}"/>
              </a:ext>
            </a:extLst>
          </p:cNvPr>
          <p:cNvSpPr txBox="1"/>
          <p:nvPr/>
        </p:nvSpPr>
        <p:spPr>
          <a:xfrm>
            <a:off x="7431672" y="1790920"/>
            <a:ext cx="1670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TW" sz="6000" b="1" dirty="0">
                <a:solidFill>
                  <a:schemeClr val="tx2">
                    <a:lumMod val="75000"/>
                  </a:schemeClr>
                </a:solidFill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4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Perpetua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34" name="Circle: Hollow 26">
            <a:extLst>
              <a:ext uri="{FF2B5EF4-FFF2-40B4-BE49-F238E27FC236}">
                <a16:creationId xmlns:a16="http://schemas.microsoft.com/office/drawing/2014/main" id="{1F79C0CD-69D4-492B-88B5-CD318F805DEC}"/>
              </a:ext>
            </a:extLst>
          </p:cNvPr>
          <p:cNvSpPr/>
          <p:nvPr/>
        </p:nvSpPr>
        <p:spPr>
          <a:xfrm>
            <a:off x="4869683" y="4186510"/>
            <a:ext cx="1838460" cy="1838460"/>
          </a:xfrm>
          <a:prstGeom prst="donut">
            <a:avLst>
              <a:gd name="adj" fmla="val 12767"/>
            </a:avLst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Circle: Hollow 27">
            <a:extLst>
              <a:ext uri="{FF2B5EF4-FFF2-40B4-BE49-F238E27FC236}">
                <a16:creationId xmlns:a16="http://schemas.microsoft.com/office/drawing/2014/main" id="{40CA529F-13F9-4A6A-BEE6-C58C1F8282E7}"/>
              </a:ext>
            </a:extLst>
          </p:cNvPr>
          <p:cNvSpPr/>
          <p:nvPr/>
        </p:nvSpPr>
        <p:spPr>
          <a:xfrm>
            <a:off x="7144913" y="4186510"/>
            <a:ext cx="1838460" cy="1838460"/>
          </a:xfrm>
          <a:prstGeom prst="donut">
            <a:avLst>
              <a:gd name="adj" fmla="val 12767"/>
            </a:avLst>
          </a:prstGeom>
          <a:solidFill>
            <a:srgbClr val="CB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7" name="Rectangle 31">
            <a:extLst>
              <a:ext uri="{FF2B5EF4-FFF2-40B4-BE49-F238E27FC236}">
                <a16:creationId xmlns:a16="http://schemas.microsoft.com/office/drawing/2014/main" id="{8BE2FBC7-4480-4578-9882-CA75010F2F2E}"/>
              </a:ext>
            </a:extLst>
          </p:cNvPr>
          <p:cNvSpPr/>
          <p:nvPr/>
        </p:nvSpPr>
        <p:spPr>
          <a:xfrm>
            <a:off x="4464899" y="5791546"/>
            <a:ext cx="2418103" cy="22517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2">
            <a:extLst>
              <a:ext uri="{FF2B5EF4-FFF2-40B4-BE49-F238E27FC236}">
                <a16:creationId xmlns:a16="http://schemas.microsoft.com/office/drawing/2014/main" id="{211D50A2-AF7B-49D2-8CF0-50D99DDF114E}"/>
              </a:ext>
            </a:extLst>
          </p:cNvPr>
          <p:cNvSpPr/>
          <p:nvPr/>
        </p:nvSpPr>
        <p:spPr>
          <a:xfrm>
            <a:off x="6880753" y="5791545"/>
            <a:ext cx="2362995" cy="233425"/>
          </a:xfrm>
          <a:prstGeom prst="rect">
            <a:avLst/>
          </a:prstGeom>
          <a:solidFill>
            <a:srgbClr val="CBBA9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TextBox 58">
            <a:extLst>
              <a:ext uri="{FF2B5EF4-FFF2-40B4-BE49-F238E27FC236}">
                <a16:creationId xmlns:a16="http://schemas.microsoft.com/office/drawing/2014/main" id="{804FE5C9-C0AE-4D9A-B1B3-F3A946295C4E}"/>
              </a:ext>
            </a:extLst>
          </p:cNvPr>
          <p:cNvSpPr txBox="1"/>
          <p:nvPr/>
        </p:nvSpPr>
        <p:spPr>
          <a:xfrm>
            <a:off x="4711931" y="6434365"/>
            <a:ext cx="219481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問題及改善</a:t>
            </a:r>
          </a:p>
        </p:txBody>
      </p:sp>
      <p:sp>
        <p:nvSpPr>
          <p:cNvPr id="40" name="TextBox 60">
            <a:extLst>
              <a:ext uri="{FF2B5EF4-FFF2-40B4-BE49-F238E27FC236}">
                <a16:creationId xmlns:a16="http://schemas.microsoft.com/office/drawing/2014/main" id="{37BFE71A-ED0E-46CE-9311-C21851647DF8}"/>
              </a:ext>
            </a:extLst>
          </p:cNvPr>
          <p:cNvSpPr txBox="1"/>
          <p:nvPr/>
        </p:nvSpPr>
        <p:spPr>
          <a:xfrm>
            <a:off x="7260634" y="6435381"/>
            <a:ext cx="189367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kumimoji="0" lang="zh-TW" altLang="en-US" sz="2000" i="0" u="none" strike="noStrike" kern="1200" cap="none" spc="0" normalizeH="0" baseline="0" noProof="0" dirty="0">
                <a:ln>
                  <a:noFill/>
                </a:ln>
                <a:solidFill>
                  <a:srgbClr val="504D36"/>
                </a:solidFill>
                <a:effectLst/>
                <a:uLnTx/>
                <a:uFillTx/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後續延伸</a:t>
            </a:r>
          </a:p>
        </p:txBody>
      </p:sp>
      <p:sp>
        <p:nvSpPr>
          <p:cNvPr id="41" name="TextBox 51">
            <a:extLst>
              <a:ext uri="{FF2B5EF4-FFF2-40B4-BE49-F238E27FC236}">
                <a16:creationId xmlns:a16="http://schemas.microsoft.com/office/drawing/2014/main" id="{DD13F2C3-D62C-4794-96A7-39D2DBE20BD8}"/>
              </a:ext>
            </a:extLst>
          </p:cNvPr>
          <p:cNvSpPr txBox="1"/>
          <p:nvPr/>
        </p:nvSpPr>
        <p:spPr>
          <a:xfrm>
            <a:off x="4995537" y="4593781"/>
            <a:ext cx="1670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TW" sz="6000" b="1" dirty="0">
                <a:solidFill>
                  <a:schemeClr val="tx2">
                    <a:lumMod val="75000"/>
                  </a:schemeClr>
                </a:solidFill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5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Perpetua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  <p:sp>
        <p:nvSpPr>
          <p:cNvPr id="42" name="TextBox 52">
            <a:extLst>
              <a:ext uri="{FF2B5EF4-FFF2-40B4-BE49-F238E27FC236}">
                <a16:creationId xmlns:a16="http://schemas.microsoft.com/office/drawing/2014/main" id="{27E76C5C-99E5-43CD-9A4C-4CD62056D630}"/>
              </a:ext>
            </a:extLst>
          </p:cNvPr>
          <p:cNvSpPr txBox="1"/>
          <p:nvPr/>
        </p:nvSpPr>
        <p:spPr>
          <a:xfrm>
            <a:off x="7240873" y="4587176"/>
            <a:ext cx="167028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TW" sz="6000" b="1" dirty="0">
                <a:solidFill>
                  <a:schemeClr val="tx2">
                    <a:lumMod val="75000"/>
                  </a:schemeClr>
                </a:solidFill>
                <a:latin typeface="Perpetua" pitchFamily="18" charset="0"/>
                <a:ea typeface="Noto Sans" panose="020B0502040504020204" pitchFamily="34"/>
                <a:cs typeface="Noto Sans" panose="020B0502040504020204" pitchFamily="34"/>
              </a:rPr>
              <a:t>6</a:t>
            </a:r>
            <a:endParaRPr kumimoji="0" lang="en-GB" sz="6000" b="1" i="0" u="none" strike="noStrike" kern="1200" cap="none" spc="0" normalizeH="0" baseline="0" noProof="0" dirty="0">
              <a:ln>
                <a:noFill/>
              </a:ln>
              <a:solidFill>
                <a:schemeClr val="tx2">
                  <a:lumMod val="75000"/>
                </a:schemeClr>
              </a:solidFill>
              <a:effectLst/>
              <a:uLnTx/>
              <a:uFillTx/>
              <a:latin typeface="Perpetua" pitchFamily="18" charset="0"/>
              <a:ea typeface="Noto Sans" panose="020B0502040504020204" pitchFamily="34"/>
              <a:cs typeface="Noto Sans" panose="020B0502040504020204" pitchFamily="34"/>
            </a:endParaRPr>
          </a:p>
        </p:txBody>
      </p:sp>
    </p:spTree>
    <p:extLst>
      <p:ext uri="{BB962C8B-B14F-4D97-AF65-F5344CB8AC3E}">
        <p14:creationId xmlns:p14="http://schemas.microsoft.com/office/powerpoint/2010/main" val="5218021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群組 40">
            <a:extLst>
              <a:ext uri="{FF2B5EF4-FFF2-40B4-BE49-F238E27FC236}">
                <a16:creationId xmlns:a16="http://schemas.microsoft.com/office/drawing/2014/main" id="{12D7FD78-A842-4C86-82EB-FA81C0375CB3}"/>
              </a:ext>
            </a:extLst>
          </p:cNvPr>
          <p:cNvGrpSpPr/>
          <p:nvPr/>
        </p:nvGrpSpPr>
        <p:grpSpPr>
          <a:xfrm>
            <a:off x="172498" y="2809052"/>
            <a:ext cx="2014366" cy="2085537"/>
            <a:chOff x="431091" y="3564056"/>
            <a:chExt cx="2014366" cy="2085537"/>
          </a:xfrm>
        </p:grpSpPr>
        <p:grpSp>
          <p:nvGrpSpPr>
            <p:cNvPr id="40" name="群組 39">
              <a:extLst>
                <a:ext uri="{FF2B5EF4-FFF2-40B4-BE49-F238E27FC236}">
                  <a16:creationId xmlns:a16="http://schemas.microsoft.com/office/drawing/2014/main" id="{83579B89-E7DB-4B3D-BC55-BF63FEE21282}"/>
                </a:ext>
              </a:extLst>
            </p:cNvPr>
            <p:cNvGrpSpPr/>
            <p:nvPr/>
          </p:nvGrpSpPr>
          <p:grpSpPr>
            <a:xfrm>
              <a:off x="516437" y="3564056"/>
              <a:ext cx="1843674" cy="2085537"/>
              <a:chOff x="13415785" y="4837925"/>
              <a:chExt cx="1843674" cy="2085537"/>
            </a:xfrm>
          </p:grpSpPr>
          <p:grpSp>
            <p:nvGrpSpPr>
              <p:cNvPr id="35" name="Group 19">
                <a:extLst>
                  <a:ext uri="{FF2B5EF4-FFF2-40B4-BE49-F238E27FC236}">
                    <a16:creationId xmlns:a16="http://schemas.microsoft.com/office/drawing/2014/main" id="{4CBAB30E-66DC-4002-8C33-CE500E9896B6}"/>
                  </a:ext>
                </a:extLst>
              </p:cNvPr>
              <p:cNvGrpSpPr/>
              <p:nvPr/>
            </p:nvGrpSpPr>
            <p:grpSpPr>
              <a:xfrm>
                <a:off x="13415785" y="4837925"/>
                <a:ext cx="1843674" cy="2085537"/>
                <a:chOff x="4026315" y="1711565"/>
                <a:chExt cx="2031903" cy="2298459"/>
              </a:xfrm>
            </p:grpSpPr>
            <p:sp>
              <p:nvSpPr>
                <p:cNvPr id="38" name="Rectangle 23">
                  <a:extLst>
                    <a:ext uri="{FF2B5EF4-FFF2-40B4-BE49-F238E27FC236}">
                      <a16:creationId xmlns:a16="http://schemas.microsoft.com/office/drawing/2014/main" id="{5BC34199-D86A-4E42-A0FF-5EC39D616299}"/>
                    </a:ext>
                  </a:extLst>
                </p:cNvPr>
                <p:cNvSpPr/>
                <p:nvPr/>
              </p:nvSpPr>
              <p:spPr>
                <a:xfrm>
                  <a:off x="4171357" y="1920240"/>
                  <a:ext cx="1741822" cy="1403063"/>
                </a:xfrm>
                <a:prstGeom prst="rect">
                  <a:avLst/>
                </a:prstGeom>
                <a:solidFill>
                  <a:srgbClr val="504D36"/>
                </a:solidFill>
                <a:ln>
                  <a:noFill/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7" name="Rectangle 21">
                  <a:extLst>
                    <a:ext uri="{FF2B5EF4-FFF2-40B4-BE49-F238E27FC236}">
                      <a16:creationId xmlns:a16="http://schemas.microsoft.com/office/drawing/2014/main" id="{467F6F98-C204-4F42-966D-8CFAE1C79189}"/>
                    </a:ext>
                  </a:extLst>
                </p:cNvPr>
                <p:cNvSpPr/>
                <p:nvPr/>
              </p:nvSpPr>
              <p:spPr>
                <a:xfrm>
                  <a:off x="4026315" y="1768633"/>
                  <a:ext cx="2031903" cy="2241391"/>
                </a:xfrm>
                <a:prstGeom prst="rect">
                  <a:avLst/>
                </a:prstGeom>
                <a:solidFill>
                  <a:schemeClr val="bg2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  <p:sp>
              <p:nvSpPr>
                <p:cNvPr id="39" name="Oval 24">
                  <a:extLst>
                    <a:ext uri="{FF2B5EF4-FFF2-40B4-BE49-F238E27FC236}">
                      <a16:creationId xmlns:a16="http://schemas.microsoft.com/office/drawing/2014/main" id="{05DE6839-EBEB-4A97-945F-6F9E7748BBF6}"/>
                    </a:ext>
                  </a:extLst>
                </p:cNvPr>
                <p:cNvSpPr/>
                <p:nvPr/>
              </p:nvSpPr>
              <p:spPr>
                <a:xfrm>
                  <a:off x="4900195" y="1711565"/>
                  <a:ext cx="303212" cy="303212"/>
                </a:xfrm>
                <a:prstGeom prst="ellipse">
                  <a:avLst/>
                </a:prstGeom>
                <a:solidFill>
                  <a:schemeClr val="bg1"/>
                </a:solidFill>
                <a:ln>
                  <a:noFill/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scene3d>
                  <a:camera prst="orthographicFront"/>
                  <a:lightRig rig="threePt" dir="t"/>
                </a:scene3d>
                <a:sp3d>
                  <a:bevelT/>
                </a:sp3d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>
                    <a:solidFill>
                      <a:schemeClr val="tx2">
                        <a:lumMod val="75000"/>
                      </a:schemeClr>
                    </a:solidFill>
                  </a:endParaRPr>
                </a:p>
              </p:txBody>
            </p:sp>
          </p:grpSp>
          <p:pic>
            <p:nvPicPr>
              <p:cNvPr id="18" name="圖片 17">
                <a:extLst>
                  <a:ext uri="{FF2B5EF4-FFF2-40B4-BE49-F238E27FC236}">
                    <a16:creationId xmlns:a16="http://schemas.microsoft.com/office/drawing/2014/main" id="{3DF20D20-2AA9-4E8F-A0CF-FE41BC2A85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3547389" y="5113048"/>
                <a:ext cx="1580465" cy="1054170"/>
              </a:xfrm>
              <a:prstGeom prst="rect">
                <a:avLst/>
              </a:prstGeom>
            </p:spPr>
          </p:pic>
        </p:grpSp>
        <p:sp>
          <p:nvSpPr>
            <p:cNvPr id="21" name="TextBox 20"/>
            <p:cNvSpPr txBox="1"/>
            <p:nvPr/>
          </p:nvSpPr>
          <p:spPr>
            <a:xfrm>
              <a:off x="431091" y="5046084"/>
              <a:ext cx="2014366" cy="51552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zh-TW" altLang="en-US" sz="2000" b="1" spc="300" dirty="0">
                  <a:solidFill>
                    <a:srgbClr val="504D36"/>
                  </a:solidFill>
                  <a:latin typeface="Perpetua" pitchFamily="18" charset="0"/>
                </a:rPr>
                <a:t>貓咪不喝水</a:t>
              </a:r>
              <a:endParaRPr lang="en-US" sz="2000" b="1" spc="300" dirty="0">
                <a:solidFill>
                  <a:srgbClr val="504D36"/>
                </a:solidFill>
                <a:latin typeface="Perpetua" pitchFamily="18" charset="0"/>
              </a:endParaRPr>
            </a:p>
          </p:txBody>
        </p:sp>
      </p:grpSp>
      <p:cxnSp>
        <p:nvCxnSpPr>
          <p:cNvPr id="55" name="接點: 肘形 54">
            <a:extLst>
              <a:ext uri="{FF2B5EF4-FFF2-40B4-BE49-F238E27FC236}">
                <a16:creationId xmlns:a16="http://schemas.microsoft.com/office/drawing/2014/main" id="{CD54F04E-7B62-4ECC-B313-946BB01B9E9B}"/>
              </a:ext>
            </a:extLst>
          </p:cNvPr>
          <p:cNvCxnSpPr>
            <a:cxnSpLocks/>
            <a:stCxn id="37" idx="3"/>
          </p:cNvCxnSpPr>
          <p:nvPr/>
        </p:nvCxnSpPr>
        <p:spPr>
          <a:xfrm>
            <a:off x="2101518" y="3877711"/>
            <a:ext cx="1906823" cy="1592285"/>
          </a:xfrm>
          <a:prstGeom prst="bentConnector3">
            <a:avLst>
              <a:gd name="adj1" fmla="val 50000"/>
            </a:avLst>
          </a:prstGeom>
          <a:ln w="28575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8327166" y="1628776"/>
            <a:ext cx="3514724" cy="5229224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386658" y="960245"/>
            <a:ext cx="5955958" cy="6045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500" dirty="0">
                <a:solidFill>
                  <a:srgbClr val="504D36"/>
                </a:solidFill>
                <a:latin typeface="Roboto" panose="02000000000000000000"/>
                <a:ea typeface="新細明體" panose="02020500000000000000" pitchFamily="18" charset="-120"/>
              </a:rPr>
              <a:t>「環保、省電、智慧家居」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8296226" y="5539565"/>
            <a:ext cx="4681474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000" spc="300" dirty="0">
                <a:solidFill>
                  <a:srgbClr val="504D36"/>
                </a:solidFill>
                <a:latin typeface="Perpetua" pitchFamily="18" charset="0"/>
              </a:rPr>
              <a:t>Power saving</a:t>
            </a:r>
          </a:p>
          <a:p>
            <a:r>
              <a:rPr lang="zh-TW" altLang="en-US" sz="2500" spc="600" dirty="0">
                <a:solidFill>
                  <a:srgbClr val="504D36"/>
                </a:solidFill>
                <a:latin typeface="新細明體" panose="02020500000000000000" pitchFamily="18" charset="-120"/>
                <a:ea typeface="新細明體" panose="02020500000000000000" pitchFamily="18" charset="-120"/>
                <a:cs typeface="Roboto Light" panose="02000000000000000000" pitchFamily="2" charset="0"/>
              </a:rPr>
              <a:t>貓用自動循環活水器</a:t>
            </a:r>
          </a:p>
          <a:p>
            <a:endParaRPr lang="en-US" sz="3000" spc="300" dirty="0">
              <a:solidFill>
                <a:srgbClr val="504D36"/>
              </a:solidFill>
              <a:latin typeface="Perpetua" pitchFamily="18" charset="0"/>
            </a:endParaRPr>
          </a:p>
          <a:p>
            <a:endParaRPr lang="en-US" sz="3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5615101" y="-448131"/>
            <a:ext cx="1345066" cy="277587"/>
            <a:chOff x="2163536" y="965198"/>
            <a:chExt cx="1345066" cy="277587"/>
          </a:xfrm>
        </p:grpSpPr>
        <p:sp>
          <p:nvSpPr>
            <p:cNvPr id="3" name="Oval 2"/>
            <p:cNvSpPr/>
            <p:nvPr/>
          </p:nvSpPr>
          <p:spPr>
            <a:xfrm>
              <a:off x="2163536" y="965200"/>
              <a:ext cx="277585" cy="277585"/>
            </a:xfrm>
            <a:prstGeom prst="ellipse">
              <a:avLst/>
            </a:prstGeom>
            <a:solidFill>
              <a:srgbClr val="504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514601" y="965199"/>
              <a:ext cx="277585" cy="277585"/>
            </a:xfrm>
            <a:prstGeom prst="ellipse">
              <a:avLst/>
            </a:prstGeom>
            <a:solidFill>
              <a:srgbClr val="B5B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881994" y="965200"/>
              <a:ext cx="277585" cy="277585"/>
            </a:xfrm>
            <a:prstGeom prst="ellipse">
              <a:avLst/>
            </a:prstGeom>
            <a:solidFill>
              <a:srgbClr val="CBB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231017" y="965198"/>
              <a:ext cx="277585" cy="277585"/>
            </a:xfrm>
            <a:prstGeom prst="ellipse">
              <a:avLst/>
            </a:prstGeom>
            <a:solidFill>
              <a:srgbClr val="D9C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36549" y="276225"/>
            <a:ext cx="1101725" cy="98234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grpSp>
        <p:nvGrpSpPr>
          <p:cNvPr id="15" name="群組 14">
            <a:extLst>
              <a:ext uri="{FF2B5EF4-FFF2-40B4-BE49-F238E27FC236}">
                <a16:creationId xmlns:a16="http://schemas.microsoft.com/office/drawing/2014/main" id="{0C0C9204-B535-41C3-8014-D1A22DAC28A0}"/>
              </a:ext>
            </a:extLst>
          </p:cNvPr>
          <p:cNvGrpSpPr/>
          <p:nvPr/>
        </p:nvGrpSpPr>
        <p:grpSpPr>
          <a:xfrm>
            <a:off x="8969327" y="755069"/>
            <a:ext cx="2886124" cy="4826248"/>
            <a:chOff x="8502798" y="926852"/>
            <a:chExt cx="2886124" cy="4826248"/>
          </a:xfrm>
        </p:grpSpPr>
        <p:pic>
          <p:nvPicPr>
            <p:cNvPr id="12" name="圖片 11">
              <a:extLst>
                <a:ext uri="{FF2B5EF4-FFF2-40B4-BE49-F238E27FC236}">
                  <a16:creationId xmlns:a16="http://schemas.microsoft.com/office/drawing/2014/main" id="{D19E4CA6-5B3C-4FD5-8D66-2EE071540E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9"/>
            <a:stretch/>
          </p:blipFill>
          <p:spPr>
            <a:xfrm>
              <a:off x="8502798" y="926852"/>
              <a:ext cx="2886124" cy="4826248"/>
            </a:xfrm>
            <a:prstGeom prst="rect">
              <a:avLst/>
            </a:prstGeom>
          </p:spPr>
        </p:pic>
        <p:pic>
          <p:nvPicPr>
            <p:cNvPr id="31" name="圖片 30">
              <a:extLst>
                <a:ext uri="{FF2B5EF4-FFF2-40B4-BE49-F238E27FC236}">
                  <a16:creationId xmlns:a16="http://schemas.microsoft.com/office/drawing/2014/main" id="{50DA7BA8-ABCB-4B9B-93E0-8F5F2B9354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0199" t="19805" r="47254" b="67242"/>
            <a:stretch/>
          </p:blipFill>
          <p:spPr>
            <a:xfrm>
              <a:off x="8502798" y="1235238"/>
              <a:ext cx="605518" cy="625152"/>
            </a:xfrm>
            <a:prstGeom prst="rect">
              <a:avLst/>
            </a:prstGeom>
          </p:spPr>
        </p:pic>
      </p:grpSp>
      <p:sp>
        <p:nvSpPr>
          <p:cNvPr id="2" name="文本框 1"/>
          <p:cNvSpPr txBox="1"/>
          <p:nvPr/>
        </p:nvSpPr>
        <p:spPr>
          <a:xfrm>
            <a:off x="3364637" y="514905"/>
            <a:ext cx="1802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EBE5D9"/>
                </a:solidFill>
              </a:rPr>
              <a:t>https://www.ypppt.com/</a:t>
            </a:r>
            <a:endParaRPr lang="zh-CN" altLang="en-US" sz="1100" dirty="0">
              <a:solidFill>
                <a:srgbClr val="EBE5D9"/>
              </a:solidFill>
            </a:endParaRPr>
          </a:p>
        </p:txBody>
      </p:sp>
      <p:sp>
        <p:nvSpPr>
          <p:cNvPr id="30" name="TextBox 31">
            <a:extLst>
              <a:ext uri="{FF2B5EF4-FFF2-40B4-BE49-F238E27FC236}">
                <a16:creationId xmlns:a16="http://schemas.microsoft.com/office/drawing/2014/main" id="{C52BB18C-B7FC-4257-B608-C391E3AFF76B}"/>
              </a:ext>
            </a:extLst>
          </p:cNvPr>
          <p:cNvSpPr txBox="1"/>
          <p:nvPr/>
        </p:nvSpPr>
        <p:spPr>
          <a:xfrm>
            <a:off x="1541816" y="413452"/>
            <a:ext cx="402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spc="300" dirty="0">
                <a:solidFill>
                  <a:srgbClr val="504D36"/>
                </a:solidFill>
                <a:latin typeface="Perpetua" panose="02020502060401020303" pitchFamily="18" charset="0"/>
              </a:rPr>
              <a:t>題目發想</a:t>
            </a:r>
            <a:endParaRPr lang="en-US" sz="4000" spc="300" dirty="0">
              <a:solidFill>
                <a:srgbClr val="504D36"/>
              </a:solidFill>
              <a:latin typeface="Perpetua" panose="02020502060401020303" pitchFamily="18" charset="0"/>
            </a:endParaRPr>
          </a:p>
        </p:txBody>
      </p:sp>
      <p:grpSp>
        <p:nvGrpSpPr>
          <p:cNvPr id="42" name="Group 4">
            <a:extLst>
              <a:ext uri="{FF2B5EF4-FFF2-40B4-BE49-F238E27FC236}">
                <a16:creationId xmlns:a16="http://schemas.microsoft.com/office/drawing/2014/main" id="{C5202424-8944-468B-A5A6-6D7830AA9B16}"/>
              </a:ext>
            </a:extLst>
          </p:cNvPr>
          <p:cNvGrpSpPr/>
          <p:nvPr/>
        </p:nvGrpSpPr>
        <p:grpSpPr>
          <a:xfrm>
            <a:off x="3990030" y="1781213"/>
            <a:ext cx="1580465" cy="1728137"/>
            <a:chOff x="4368232" y="4204981"/>
            <a:chExt cx="1417188" cy="1584285"/>
          </a:xfrm>
        </p:grpSpPr>
        <p:grpSp>
          <p:nvGrpSpPr>
            <p:cNvPr id="43" name="Group 16">
              <a:extLst>
                <a:ext uri="{FF2B5EF4-FFF2-40B4-BE49-F238E27FC236}">
                  <a16:creationId xmlns:a16="http://schemas.microsoft.com/office/drawing/2014/main" id="{C41A3406-9F0B-4625-9AB2-3C915BE6AC60}"/>
                </a:ext>
              </a:extLst>
            </p:cNvPr>
            <p:cNvGrpSpPr/>
            <p:nvPr/>
          </p:nvGrpSpPr>
          <p:grpSpPr>
            <a:xfrm>
              <a:off x="4368232" y="4204981"/>
              <a:ext cx="1417188" cy="1584285"/>
              <a:chOff x="4026315" y="1738544"/>
              <a:chExt cx="2031903" cy="2271480"/>
            </a:xfrm>
          </p:grpSpPr>
          <p:sp>
            <p:nvSpPr>
              <p:cNvPr id="45" name="Rectangle 18">
                <a:extLst>
                  <a:ext uri="{FF2B5EF4-FFF2-40B4-BE49-F238E27FC236}">
                    <a16:creationId xmlns:a16="http://schemas.microsoft.com/office/drawing/2014/main" id="{44AF95A9-5438-480C-9F77-85E69A0726BD}"/>
                  </a:ext>
                </a:extLst>
              </p:cNvPr>
              <p:cNvSpPr/>
              <p:nvPr/>
            </p:nvSpPr>
            <p:spPr>
              <a:xfrm>
                <a:off x="4026315" y="1768633"/>
                <a:ext cx="2031903" cy="224139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6" name="Rectangle 19">
                <a:extLst>
                  <a:ext uri="{FF2B5EF4-FFF2-40B4-BE49-F238E27FC236}">
                    <a16:creationId xmlns:a16="http://schemas.microsoft.com/office/drawing/2014/main" id="{0EFDDF9B-305A-454A-A13B-9DF30873DF35}"/>
                  </a:ext>
                </a:extLst>
              </p:cNvPr>
              <p:cNvSpPr/>
              <p:nvPr/>
            </p:nvSpPr>
            <p:spPr>
              <a:xfrm>
                <a:off x="4171357" y="1920240"/>
                <a:ext cx="1741822" cy="1922969"/>
              </a:xfrm>
              <a:prstGeom prst="rect">
                <a:avLst/>
              </a:prstGeom>
              <a:solidFill>
                <a:srgbClr val="504D3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47" name="Oval 20">
                <a:extLst>
                  <a:ext uri="{FF2B5EF4-FFF2-40B4-BE49-F238E27FC236}">
                    <a16:creationId xmlns:a16="http://schemas.microsoft.com/office/drawing/2014/main" id="{0BD9983C-F1F9-48F1-A1E6-74975A2A3682}"/>
                  </a:ext>
                </a:extLst>
              </p:cNvPr>
              <p:cNvSpPr/>
              <p:nvPr/>
            </p:nvSpPr>
            <p:spPr>
              <a:xfrm>
                <a:off x="4927175" y="1738544"/>
                <a:ext cx="249256" cy="2492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alanced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prstMaterial="matte"/>
              </a:bodyPr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44" name="TextBox 15">
              <a:extLst>
                <a:ext uri="{FF2B5EF4-FFF2-40B4-BE49-F238E27FC236}">
                  <a16:creationId xmlns:a16="http://schemas.microsoft.com/office/drawing/2014/main" id="{7728A4DB-DBB6-414C-A952-929B9B476A43}"/>
                </a:ext>
              </a:extLst>
            </p:cNvPr>
            <p:cNvSpPr txBox="1"/>
            <p:nvPr/>
          </p:nvSpPr>
          <p:spPr>
            <a:xfrm>
              <a:off x="4479808" y="4701393"/>
              <a:ext cx="1220639" cy="6489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TW" altLang="en-US" sz="2000" spc="300" dirty="0">
                  <a:solidFill>
                    <a:srgbClr val="E5DDCD"/>
                  </a:solidFill>
                  <a:latin typeface="Perpetua" pitchFamily="18" charset="0"/>
                  <a:ea typeface="Roboto Medium" panose="02000000000000000000" pitchFamily="2" charset="0"/>
                </a:rPr>
                <a:t>貓肯喝水但不環保</a:t>
              </a:r>
              <a:endParaRPr lang="en-US" altLang="zh-TW" sz="2000" spc="300" dirty="0">
                <a:solidFill>
                  <a:srgbClr val="E5DDCD"/>
                </a:solidFill>
                <a:latin typeface="Perpetua" pitchFamily="18" charset="0"/>
                <a:ea typeface="Roboto Medium" panose="02000000000000000000" pitchFamily="2" charset="0"/>
              </a:endParaRPr>
            </a:p>
          </p:txBody>
        </p:sp>
      </p:grpSp>
      <p:grpSp>
        <p:nvGrpSpPr>
          <p:cNvPr id="48" name="Group 4">
            <a:extLst>
              <a:ext uri="{FF2B5EF4-FFF2-40B4-BE49-F238E27FC236}">
                <a16:creationId xmlns:a16="http://schemas.microsoft.com/office/drawing/2014/main" id="{044C9EEA-5F92-4ACC-8E6B-60B3651D653C}"/>
              </a:ext>
            </a:extLst>
          </p:cNvPr>
          <p:cNvGrpSpPr/>
          <p:nvPr/>
        </p:nvGrpSpPr>
        <p:grpSpPr>
          <a:xfrm>
            <a:off x="3925378" y="4600267"/>
            <a:ext cx="1785205" cy="1728137"/>
            <a:chOff x="4303607" y="4204981"/>
            <a:chExt cx="1600776" cy="1584285"/>
          </a:xfrm>
        </p:grpSpPr>
        <p:grpSp>
          <p:nvGrpSpPr>
            <p:cNvPr id="49" name="Group 16">
              <a:extLst>
                <a:ext uri="{FF2B5EF4-FFF2-40B4-BE49-F238E27FC236}">
                  <a16:creationId xmlns:a16="http://schemas.microsoft.com/office/drawing/2014/main" id="{2DA8B21A-DED6-4D80-9BED-C9E976261A74}"/>
                </a:ext>
              </a:extLst>
            </p:cNvPr>
            <p:cNvGrpSpPr/>
            <p:nvPr/>
          </p:nvGrpSpPr>
          <p:grpSpPr>
            <a:xfrm>
              <a:off x="4368232" y="4204981"/>
              <a:ext cx="1417188" cy="1584285"/>
              <a:chOff x="4026315" y="1738544"/>
              <a:chExt cx="2031903" cy="2271480"/>
            </a:xfrm>
          </p:grpSpPr>
          <p:sp>
            <p:nvSpPr>
              <p:cNvPr id="51" name="Rectangle 18">
                <a:extLst>
                  <a:ext uri="{FF2B5EF4-FFF2-40B4-BE49-F238E27FC236}">
                    <a16:creationId xmlns:a16="http://schemas.microsoft.com/office/drawing/2014/main" id="{A5989300-BCA6-4A42-BC47-F1B81FF2DE54}"/>
                  </a:ext>
                </a:extLst>
              </p:cNvPr>
              <p:cNvSpPr/>
              <p:nvPr/>
            </p:nvSpPr>
            <p:spPr>
              <a:xfrm>
                <a:off x="4026315" y="1768633"/>
                <a:ext cx="2031903" cy="2241391"/>
              </a:xfrm>
              <a:prstGeom prst="rect">
                <a:avLst/>
              </a:prstGeom>
              <a:solidFill>
                <a:schemeClr val="bg2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2" name="Rectangle 19">
                <a:extLst>
                  <a:ext uri="{FF2B5EF4-FFF2-40B4-BE49-F238E27FC236}">
                    <a16:creationId xmlns:a16="http://schemas.microsoft.com/office/drawing/2014/main" id="{34991C71-7289-4DFA-8C3F-747D39C96080}"/>
                  </a:ext>
                </a:extLst>
              </p:cNvPr>
              <p:cNvSpPr/>
              <p:nvPr/>
            </p:nvSpPr>
            <p:spPr>
              <a:xfrm>
                <a:off x="4171357" y="1920240"/>
                <a:ext cx="1741822" cy="1922969"/>
              </a:xfrm>
              <a:prstGeom prst="rect">
                <a:avLst/>
              </a:prstGeom>
              <a:solidFill>
                <a:srgbClr val="504D36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  <p:sp>
            <p:nvSpPr>
              <p:cNvPr id="53" name="Oval 20">
                <a:extLst>
                  <a:ext uri="{FF2B5EF4-FFF2-40B4-BE49-F238E27FC236}">
                    <a16:creationId xmlns:a16="http://schemas.microsoft.com/office/drawing/2014/main" id="{626E5953-C4F1-4900-8136-761D3F87D501}"/>
                  </a:ext>
                </a:extLst>
              </p:cNvPr>
              <p:cNvSpPr/>
              <p:nvPr/>
            </p:nvSpPr>
            <p:spPr>
              <a:xfrm>
                <a:off x="4927175" y="1738544"/>
                <a:ext cx="249256" cy="249256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scene3d>
                <a:camera prst="orthographicFront"/>
                <a:lightRig rig="balanced" dir="t"/>
              </a:scene3d>
              <a:sp3d>
                <a:bevelT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>
                <a:sp3d prstMaterial="matte"/>
              </a:bodyPr>
              <a:lstStyle/>
              <a:p>
                <a:pPr algn="ctr"/>
                <a:endParaRPr lang="en-US">
                  <a:solidFill>
                    <a:schemeClr val="tx2">
                      <a:lumMod val="75000"/>
                    </a:schemeClr>
                  </a:solidFill>
                </a:endParaRPr>
              </a:p>
            </p:txBody>
          </p:sp>
        </p:grpSp>
        <p:sp>
          <p:nvSpPr>
            <p:cNvPr id="50" name="TextBox 15">
              <a:extLst>
                <a:ext uri="{FF2B5EF4-FFF2-40B4-BE49-F238E27FC236}">
                  <a16:creationId xmlns:a16="http://schemas.microsoft.com/office/drawing/2014/main" id="{C3FC058E-DF01-4A9A-A6BD-042711EAFAA7}"/>
                </a:ext>
              </a:extLst>
            </p:cNvPr>
            <p:cNvSpPr txBox="1"/>
            <p:nvPr/>
          </p:nvSpPr>
          <p:spPr>
            <a:xfrm>
              <a:off x="4303607" y="4714236"/>
              <a:ext cx="1600776" cy="5925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TW" altLang="en-US" spc="300" dirty="0">
                  <a:solidFill>
                    <a:srgbClr val="E5DDCD"/>
                  </a:solidFill>
                  <a:latin typeface="Perpetua" pitchFamily="18" charset="0"/>
                  <a:ea typeface="Roboto Medium" panose="02000000000000000000" pitchFamily="2" charset="0"/>
                </a:rPr>
                <a:t>貓不喝水</a:t>
              </a:r>
              <a:endParaRPr lang="en-US" altLang="zh-TW" spc="300" dirty="0">
                <a:solidFill>
                  <a:srgbClr val="E5DDCD"/>
                </a:solidFill>
                <a:latin typeface="Perpetua" pitchFamily="18" charset="0"/>
                <a:ea typeface="Roboto Medium" panose="02000000000000000000" pitchFamily="2" charset="0"/>
              </a:endParaRPr>
            </a:p>
            <a:p>
              <a:pPr algn="ctr"/>
              <a:r>
                <a:rPr lang="zh-TW" altLang="en-US" spc="300" dirty="0">
                  <a:solidFill>
                    <a:srgbClr val="E5DDCD"/>
                  </a:solidFill>
                  <a:latin typeface="Perpetua" pitchFamily="18" charset="0"/>
                  <a:ea typeface="Roboto Medium" panose="02000000000000000000" pitchFamily="2" charset="0"/>
                </a:rPr>
                <a:t>導致尿結石</a:t>
              </a:r>
              <a:endParaRPr lang="en-US" spc="300" dirty="0">
                <a:solidFill>
                  <a:srgbClr val="E5DDCD"/>
                </a:solidFill>
                <a:latin typeface="Perpetua" pitchFamily="18" charset="0"/>
                <a:ea typeface="Roboto Medium" panose="02000000000000000000" pitchFamily="2" charset="0"/>
              </a:endParaRPr>
            </a:p>
          </p:txBody>
        </p:sp>
      </p:grpSp>
      <p:cxnSp>
        <p:nvCxnSpPr>
          <p:cNvPr id="60" name="接點: 肘形 59">
            <a:extLst>
              <a:ext uri="{FF2B5EF4-FFF2-40B4-BE49-F238E27FC236}">
                <a16:creationId xmlns:a16="http://schemas.microsoft.com/office/drawing/2014/main" id="{86046926-FA20-4DB0-AD55-B9F69E57A8A9}"/>
              </a:ext>
            </a:extLst>
          </p:cNvPr>
          <p:cNvCxnSpPr>
            <a:cxnSpLocks/>
            <a:stCxn id="37" idx="3"/>
            <a:endCxn id="45" idx="1"/>
          </p:cNvCxnSpPr>
          <p:nvPr/>
        </p:nvCxnSpPr>
        <p:spPr>
          <a:xfrm flipV="1">
            <a:off x="2101518" y="2656728"/>
            <a:ext cx="1888512" cy="1220983"/>
          </a:xfrm>
          <a:prstGeom prst="bentConnector3">
            <a:avLst>
              <a:gd name="adj1" fmla="val 50000"/>
            </a:avLst>
          </a:prstGeom>
          <a:ln w="28575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接點: 肘形 66">
            <a:extLst>
              <a:ext uri="{FF2B5EF4-FFF2-40B4-BE49-F238E27FC236}">
                <a16:creationId xmlns:a16="http://schemas.microsoft.com/office/drawing/2014/main" id="{FFB9652E-F14E-4AC7-9C61-EE5A05BD10E1}"/>
              </a:ext>
            </a:extLst>
          </p:cNvPr>
          <p:cNvCxnSpPr>
            <a:cxnSpLocks/>
            <a:stCxn id="45" idx="3"/>
          </p:cNvCxnSpPr>
          <p:nvPr/>
        </p:nvCxnSpPr>
        <p:spPr>
          <a:xfrm>
            <a:off x="5570495" y="2656728"/>
            <a:ext cx="2833837" cy="1161656"/>
          </a:xfrm>
          <a:prstGeom prst="bentConnector3">
            <a:avLst>
              <a:gd name="adj1" fmla="val 54360"/>
            </a:avLst>
          </a:prstGeom>
          <a:ln w="19050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0" name="接點: 肘形 69">
            <a:extLst>
              <a:ext uri="{FF2B5EF4-FFF2-40B4-BE49-F238E27FC236}">
                <a16:creationId xmlns:a16="http://schemas.microsoft.com/office/drawing/2014/main" id="{D8137C51-DB51-41D4-B17C-A15EF300FB60}"/>
              </a:ext>
            </a:extLst>
          </p:cNvPr>
          <p:cNvCxnSpPr>
            <a:cxnSpLocks/>
          </p:cNvCxnSpPr>
          <p:nvPr/>
        </p:nvCxnSpPr>
        <p:spPr>
          <a:xfrm flipV="1">
            <a:off x="5589390" y="3818384"/>
            <a:ext cx="2814942" cy="1651612"/>
          </a:xfrm>
          <a:prstGeom prst="bentConnector3">
            <a:avLst>
              <a:gd name="adj1" fmla="val 54390"/>
            </a:avLst>
          </a:prstGeom>
          <a:ln w="19050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10">
            <a:extLst>
              <a:ext uri="{FF2B5EF4-FFF2-40B4-BE49-F238E27FC236}">
                <a16:creationId xmlns:a16="http://schemas.microsoft.com/office/drawing/2014/main" id="{5EED0798-DD37-4A2D-B8FA-9662C0C24E8F}"/>
              </a:ext>
            </a:extLst>
          </p:cNvPr>
          <p:cNvSpPr txBox="1"/>
          <p:nvPr/>
        </p:nvSpPr>
        <p:spPr>
          <a:xfrm>
            <a:off x="5373700" y="2108560"/>
            <a:ext cx="2529214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★</a:t>
            </a:r>
            <a:r>
              <a:rPr lang="zh-TW" altLang="en-US" sz="2000" dirty="0">
                <a:solidFill>
                  <a:srgbClr val="504D36"/>
                </a:solidFill>
                <a:latin typeface="Roboto" panose="02000000000000000000"/>
                <a:ea typeface="新細明體" panose="02020500000000000000" pitchFamily="18" charset="-120"/>
              </a:rPr>
              <a:t>考慮環保問題</a:t>
            </a:r>
          </a:p>
        </p:txBody>
      </p:sp>
      <p:sp>
        <p:nvSpPr>
          <p:cNvPr id="79" name="TextBox 10">
            <a:extLst>
              <a:ext uri="{FF2B5EF4-FFF2-40B4-BE49-F238E27FC236}">
                <a16:creationId xmlns:a16="http://schemas.microsoft.com/office/drawing/2014/main" id="{4EA59BCC-6661-4CF9-9794-E293B0D43206}"/>
              </a:ext>
            </a:extLst>
          </p:cNvPr>
          <p:cNvSpPr txBox="1"/>
          <p:nvPr/>
        </p:nvSpPr>
        <p:spPr>
          <a:xfrm>
            <a:off x="5377296" y="5383831"/>
            <a:ext cx="2825579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★</a:t>
            </a:r>
            <a:r>
              <a:rPr lang="zh-TW" altLang="en-US" sz="2000" dirty="0">
                <a:solidFill>
                  <a:srgbClr val="504D36"/>
                </a:solidFill>
                <a:latin typeface="Roboto" panose="02000000000000000000"/>
                <a:ea typeface="新細明體" panose="02020500000000000000" pitchFamily="18" charset="-120"/>
              </a:rPr>
              <a:t>考慮水流動問題</a:t>
            </a:r>
          </a:p>
        </p:txBody>
      </p:sp>
      <p:sp>
        <p:nvSpPr>
          <p:cNvPr id="85" name="TextBox 10">
            <a:extLst>
              <a:ext uri="{FF2B5EF4-FFF2-40B4-BE49-F238E27FC236}">
                <a16:creationId xmlns:a16="http://schemas.microsoft.com/office/drawing/2014/main" id="{C8B49F4F-3A1B-46AC-88EF-9A98A74206F2}"/>
              </a:ext>
            </a:extLst>
          </p:cNvPr>
          <p:cNvSpPr txBox="1"/>
          <p:nvPr/>
        </p:nvSpPr>
        <p:spPr>
          <a:xfrm>
            <a:off x="2385145" y="2108560"/>
            <a:ext cx="1717702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504D36"/>
                </a:solidFill>
                <a:latin typeface="Roboto" panose="02000000000000000000"/>
                <a:ea typeface="新細明體" panose="02020500000000000000" pitchFamily="18" charset="-120"/>
              </a:rPr>
              <a:t>買貓用活水器</a:t>
            </a:r>
          </a:p>
        </p:txBody>
      </p:sp>
      <p:sp>
        <p:nvSpPr>
          <p:cNvPr id="86" name="TextBox 10">
            <a:extLst>
              <a:ext uri="{FF2B5EF4-FFF2-40B4-BE49-F238E27FC236}">
                <a16:creationId xmlns:a16="http://schemas.microsoft.com/office/drawing/2014/main" id="{0456026B-BF07-4730-979F-B5F884EBA43B}"/>
              </a:ext>
            </a:extLst>
          </p:cNvPr>
          <p:cNvSpPr txBox="1"/>
          <p:nvPr/>
        </p:nvSpPr>
        <p:spPr>
          <a:xfrm>
            <a:off x="2018555" y="5388126"/>
            <a:ext cx="2014366" cy="502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zh-TW" altLang="en-US" sz="2000" dirty="0">
                <a:solidFill>
                  <a:srgbClr val="504D36"/>
                </a:solidFill>
                <a:latin typeface="Roboto" panose="02000000000000000000"/>
                <a:ea typeface="新細明體" panose="02020500000000000000" pitchFamily="18" charset="-120"/>
              </a:rPr>
              <a:t>不買貓用活水器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矩形 60">
            <a:extLst>
              <a:ext uri="{FF2B5EF4-FFF2-40B4-BE49-F238E27FC236}">
                <a16:creationId xmlns:a16="http://schemas.microsoft.com/office/drawing/2014/main" id="{709F5BE0-43E5-40D7-A19F-4FCA77213CD1}"/>
              </a:ext>
            </a:extLst>
          </p:cNvPr>
          <p:cNvSpPr/>
          <p:nvPr/>
        </p:nvSpPr>
        <p:spPr>
          <a:xfrm>
            <a:off x="10282806" y="1965685"/>
            <a:ext cx="1467430" cy="1129621"/>
          </a:xfrm>
          <a:prstGeom prst="rect">
            <a:avLst/>
          </a:prstGeom>
          <a:solidFill>
            <a:srgbClr val="D9CDB5"/>
          </a:solidFill>
          <a:ln>
            <a:solidFill>
              <a:srgbClr val="504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6" name="矩形 55">
            <a:extLst>
              <a:ext uri="{FF2B5EF4-FFF2-40B4-BE49-F238E27FC236}">
                <a16:creationId xmlns:a16="http://schemas.microsoft.com/office/drawing/2014/main" id="{1593CF59-C2FC-4C59-91D4-C515A7D94A7B}"/>
              </a:ext>
            </a:extLst>
          </p:cNvPr>
          <p:cNvSpPr/>
          <p:nvPr/>
        </p:nvSpPr>
        <p:spPr>
          <a:xfrm>
            <a:off x="7776249" y="1963501"/>
            <a:ext cx="1854703" cy="1133989"/>
          </a:xfrm>
          <a:prstGeom prst="rect">
            <a:avLst/>
          </a:prstGeom>
          <a:solidFill>
            <a:srgbClr val="D9CDB5"/>
          </a:solidFill>
          <a:ln>
            <a:solidFill>
              <a:srgbClr val="504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grpSp>
        <p:nvGrpSpPr>
          <p:cNvPr id="4" name="Group 3"/>
          <p:cNvGrpSpPr/>
          <p:nvPr/>
        </p:nvGrpSpPr>
        <p:grpSpPr>
          <a:xfrm>
            <a:off x="5615101" y="-448131"/>
            <a:ext cx="1345066" cy="277587"/>
            <a:chOff x="2163536" y="965198"/>
            <a:chExt cx="1345066" cy="277587"/>
          </a:xfrm>
        </p:grpSpPr>
        <p:sp>
          <p:nvSpPr>
            <p:cNvPr id="3" name="Oval 2"/>
            <p:cNvSpPr/>
            <p:nvPr/>
          </p:nvSpPr>
          <p:spPr>
            <a:xfrm>
              <a:off x="2163536" y="965200"/>
              <a:ext cx="277585" cy="277585"/>
            </a:xfrm>
            <a:prstGeom prst="ellipse">
              <a:avLst/>
            </a:prstGeom>
            <a:solidFill>
              <a:srgbClr val="504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514601" y="965199"/>
              <a:ext cx="277585" cy="277585"/>
            </a:xfrm>
            <a:prstGeom prst="ellipse">
              <a:avLst/>
            </a:prstGeom>
            <a:solidFill>
              <a:srgbClr val="B5B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881994" y="965200"/>
              <a:ext cx="277585" cy="277585"/>
            </a:xfrm>
            <a:prstGeom prst="ellipse">
              <a:avLst/>
            </a:prstGeom>
            <a:solidFill>
              <a:srgbClr val="CBB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231017" y="965198"/>
              <a:ext cx="277585" cy="277585"/>
            </a:xfrm>
            <a:prstGeom prst="ellipse">
              <a:avLst/>
            </a:prstGeom>
            <a:solidFill>
              <a:srgbClr val="D9C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36549" y="276225"/>
            <a:ext cx="1101725" cy="98234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64637" y="514905"/>
            <a:ext cx="1802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EBE5D9"/>
                </a:solidFill>
              </a:rPr>
              <a:t>https://www.ypppt.com/</a:t>
            </a:r>
            <a:endParaRPr lang="zh-CN" altLang="en-US" sz="1100" dirty="0">
              <a:solidFill>
                <a:srgbClr val="EBE5D9"/>
              </a:solidFill>
            </a:endParaRPr>
          </a:p>
        </p:txBody>
      </p:sp>
      <p:sp>
        <p:nvSpPr>
          <p:cNvPr id="30" name="TextBox 31">
            <a:extLst>
              <a:ext uri="{FF2B5EF4-FFF2-40B4-BE49-F238E27FC236}">
                <a16:creationId xmlns:a16="http://schemas.microsoft.com/office/drawing/2014/main" id="{C52BB18C-B7FC-4257-B608-C391E3AFF76B}"/>
              </a:ext>
            </a:extLst>
          </p:cNvPr>
          <p:cNvSpPr txBox="1"/>
          <p:nvPr/>
        </p:nvSpPr>
        <p:spPr>
          <a:xfrm>
            <a:off x="1541816" y="413452"/>
            <a:ext cx="402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spc="300" dirty="0">
                <a:solidFill>
                  <a:srgbClr val="504D36"/>
                </a:solidFill>
                <a:latin typeface="Perpetua" panose="02020502060401020303" pitchFamily="18" charset="0"/>
              </a:rPr>
              <a:t>程式流程圖</a:t>
            </a:r>
            <a:endParaRPr lang="en-US" sz="4000" spc="300" dirty="0">
              <a:solidFill>
                <a:srgbClr val="504D36"/>
              </a:solidFill>
              <a:latin typeface="Perpetua" panose="02020502060401020303" pitchFamily="18" charset="0"/>
            </a:endParaRPr>
          </a:p>
        </p:txBody>
      </p:sp>
      <p:sp>
        <p:nvSpPr>
          <p:cNvPr id="5" name="菱形 4">
            <a:extLst>
              <a:ext uri="{FF2B5EF4-FFF2-40B4-BE49-F238E27FC236}">
                <a16:creationId xmlns:a16="http://schemas.microsoft.com/office/drawing/2014/main" id="{5320596E-80A2-4576-94AF-941DB153C29C}"/>
              </a:ext>
            </a:extLst>
          </p:cNvPr>
          <p:cNvSpPr/>
          <p:nvPr/>
        </p:nvSpPr>
        <p:spPr>
          <a:xfrm>
            <a:off x="2005208" y="1652064"/>
            <a:ext cx="2286000" cy="1742302"/>
          </a:xfrm>
          <a:prstGeom prst="diamond">
            <a:avLst/>
          </a:prstGeom>
          <a:solidFill>
            <a:srgbClr val="CBBA99"/>
          </a:solidFill>
          <a:ln>
            <a:solidFill>
              <a:srgbClr val="504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4" name="TextBox 31">
            <a:extLst>
              <a:ext uri="{FF2B5EF4-FFF2-40B4-BE49-F238E27FC236}">
                <a16:creationId xmlns:a16="http://schemas.microsoft.com/office/drawing/2014/main" id="{A56A9D85-9AD7-444A-8289-11F5B4DB65B6}"/>
              </a:ext>
            </a:extLst>
          </p:cNvPr>
          <p:cNvSpPr txBox="1"/>
          <p:nvPr/>
        </p:nvSpPr>
        <p:spPr>
          <a:xfrm>
            <a:off x="2122000" y="2272331"/>
            <a:ext cx="2017527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R1</a:t>
            </a:r>
            <a:r>
              <a:rPr lang="zh-TW" altLang="en-US" sz="2500" spc="300" dirty="0">
                <a:solidFill>
                  <a:srgbClr val="504D36"/>
                </a:solidFill>
                <a:latin typeface="Perpetua" panose="02020502060401020303" pitchFamily="18" charset="0"/>
              </a:rPr>
              <a:t>偵測貓咪</a:t>
            </a:r>
            <a:endParaRPr lang="en-US" sz="25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</p:txBody>
      </p:sp>
      <p:sp>
        <p:nvSpPr>
          <p:cNvPr id="18" name="矩形: 圓角 17">
            <a:extLst>
              <a:ext uri="{FF2B5EF4-FFF2-40B4-BE49-F238E27FC236}">
                <a16:creationId xmlns:a16="http://schemas.microsoft.com/office/drawing/2014/main" id="{2982BD01-A2C7-4D32-80CE-EBE689497DCF}"/>
              </a:ext>
            </a:extLst>
          </p:cNvPr>
          <p:cNvSpPr/>
          <p:nvPr/>
        </p:nvSpPr>
        <p:spPr>
          <a:xfrm>
            <a:off x="225335" y="1984374"/>
            <a:ext cx="1356307" cy="1079885"/>
          </a:xfrm>
          <a:prstGeom prst="roundRect">
            <a:avLst/>
          </a:prstGeom>
          <a:solidFill>
            <a:srgbClr val="D9CDB5"/>
          </a:solidFill>
          <a:ln>
            <a:solidFill>
              <a:srgbClr val="504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TextBox 31">
            <a:extLst>
              <a:ext uri="{FF2B5EF4-FFF2-40B4-BE49-F238E27FC236}">
                <a16:creationId xmlns:a16="http://schemas.microsoft.com/office/drawing/2014/main" id="{72558031-4EE8-4261-919C-60AC75B2C5CC}"/>
              </a:ext>
            </a:extLst>
          </p:cNvPr>
          <p:cNvSpPr txBox="1"/>
          <p:nvPr/>
        </p:nvSpPr>
        <p:spPr>
          <a:xfrm>
            <a:off x="7702386" y="2311804"/>
            <a:ext cx="2145952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1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馬達運作</a:t>
            </a:r>
            <a:r>
              <a:rPr lang="en-US" altLang="zh-TW" sz="21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10</a:t>
            </a:r>
            <a:r>
              <a:rPr lang="zh-TW" altLang="en-US" sz="21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秒</a:t>
            </a:r>
            <a:endParaRPr lang="en-US" sz="21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</p:txBody>
      </p:sp>
      <p:sp>
        <p:nvSpPr>
          <p:cNvPr id="21" name="TextBox 31">
            <a:extLst>
              <a:ext uri="{FF2B5EF4-FFF2-40B4-BE49-F238E27FC236}">
                <a16:creationId xmlns:a16="http://schemas.microsoft.com/office/drawing/2014/main" id="{DC005817-EB38-453D-8380-DF3E45E2CF34}"/>
              </a:ext>
            </a:extLst>
          </p:cNvPr>
          <p:cNvSpPr txBox="1"/>
          <p:nvPr/>
        </p:nvSpPr>
        <p:spPr>
          <a:xfrm>
            <a:off x="10282806" y="2284058"/>
            <a:ext cx="1488876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1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紀錄時間</a:t>
            </a:r>
            <a:endParaRPr lang="en-US" sz="21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</p:txBody>
      </p:sp>
      <p:cxnSp>
        <p:nvCxnSpPr>
          <p:cNvPr id="8" name="直線單箭頭接點 7">
            <a:extLst>
              <a:ext uri="{FF2B5EF4-FFF2-40B4-BE49-F238E27FC236}">
                <a16:creationId xmlns:a16="http://schemas.microsoft.com/office/drawing/2014/main" id="{07D08A78-A7BC-46D3-A9EC-C96BB337D327}"/>
              </a:ext>
            </a:extLst>
          </p:cNvPr>
          <p:cNvCxnSpPr>
            <a:cxnSpLocks/>
            <a:stCxn id="5" idx="3"/>
            <a:endCxn id="51" idx="1"/>
          </p:cNvCxnSpPr>
          <p:nvPr/>
        </p:nvCxnSpPr>
        <p:spPr>
          <a:xfrm>
            <a:off x="4291208" y="2523215"/>
            <a:ext cx="978484" cy="2913"/>
          </a:xfrm>
          <a:prstGeom prst="straightConnector1">
            <a:avLst/>
          </a:prstGeom>
          <a:ln w="28575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線單箭頭接點 16">
            <a:extLst>
              <a:ext uri="{FF2B5EF4-FFF2-40B4-BE49-F238E27FC236}">
                <a16:creationId xmlns:a16="http://schemas.microsoft.com/office/drawing/2014/main" id="{260E9765-6DFE-42EB-8FF3-DB412A7FC6A8}"/>
              </a:ext>
            </a:extLst>
          </p:cNvPr>
          <p:cNvCxnSpPr>
            <a:cxnSpLocks/>
            <a:stCxn id="51" idx="3"/>
            <a:endCxn id="56" idx="1"/>
          </p:cNvCxnSpPr>
          <p:nvPr/>
        </p:nvCxnSpPr>
        <p:spPr>
          <a:xfrm>
            <a:off x="7124395" y="2526128"/>
            <a:ext cx="651854" cy="4368"/>
          </a:xfrm>
          <a:prstGeom prst="straightConnector1">
            <a:avLst/>
          </a:prstGeom>
          <a:ln w="28575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直線單箭頭接點 24">
            <a:extLst>
              <a:ext uri="{FF2B5EF4-FFF2-40B4-BE49-F238E27FC236}">
                <a16:creationId xmlns:a16="http://schemas.microsoft.com/office/drawing/2014/main" id="{B6A06D1C-3906-4E34-9879-B42C97646AA1}"/>
              </a:ext>
            </a:extLst>
          </p:cNvPr>
          <p:cNvCxnSpPr>
            <a:cxnSpLocks/>
            <a:stCxn id="56" idx="3"/>
            <a:endCxn id="61" idx="1"/>
          </p:cNvCxnSpPr>
          <p:nvPr/>
        </p:nvCxnSpPr>
        <p:spPr>
          <a:xfrm>
            <a:off x="9630952" y="2530496"/>
            <a:ext cx="651854" cy="0"/>
          </a:xfrm>
          <a:prstGeom prst="straightConnector1">
            <a:avLst/>
          </a:prstGeom>
          <a:ln w="28575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文字方塊 34">
            <a:extLst>
              <a:ext uri="{FF2B5EF4-FFF2-40B4-BE49-F238E27FC236}">
                <a16:creationId xmlns:a16="http://schemas.microsoft.com/office/drawing/2014/main" id="{C543945C-6B29-4208-8535-1334DAFCF4F7}"/>
              </a:ext>
            </a:extLst>
          </p:cNvPr>
          <p:cNvSpPr txBox="1"/>
          <p:nvPr/>
        </p:nvSpPr>
        <p:spPr>
          <a:xfrm>
            <a:off x="4250910" y="2073277"/>
            <a:ext cx="1075538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TRUE</a:t>
            </a:r>
            <a:endParaRPr lang="zh-TW" altLang="en-US" sz="2500" dirty="0"/>
          </a:p>
        </p:txBody>
      </p:sp>
      <p:cxnSp>
        <p:nvCxnSpPr>
          <p:cNvPr id="41" name="直線單箭頭接點 40">
            <a:extLst>
              <a:ext uri="{FF2B5EF4-FFF2-40B4-BE49-F238E27FC236}">
                <a16:creationId xmlns:a16="http://schemas.microsoft.com/office/drawing/2014/main" id="{84DF08B2-C54C-4214-9E67-83F685EC8863}"/>
              </a:ext>
            </a:extLst>
          </p:cNvPr>
          <p:cNvCxnSpPr>
            <a:cxnSpLocks/>
            <a:stCxn id="5" idx="2"/>
          </p:cNvCxnSpPr>
          <p:nvPr/>
        </p:nvCxnSpPr>
        <p:spPr>
          <a:xfrm>
            <a:off x="3148208" y="3394366"/>
            <a:ext cx="0" cy="1043841"/>
          </a:xfrm>
          <a:prstGeom prst="straightConnector1">
            <a:avLst/>
          </a:prstGeom>
          <a:ln w="28575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文字方塊 42">
            <a:extLst>
              <a:ext uri="{FF2B5EF4-FFF2-40B4-BE49-F238E27FC236}">
                <a16:creationId xmlns:a16="http://schemas.microsoft.com/office/drawing/2014/main" id="{375C77F3-BA22-495C-8BEB-1E673E13167B}"/>
              </a:ext>
            </a:extLst>
          </p:cNvPr>
          <p:cNvSpPr txBox="1"/>
          <p:nvPr/>
        </p:nvSpPr>
        <p:spPr>
          <a:xfrm>
            <a:off x="2488607" y="3666813"/>
            <a:ext cx="120780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FALSE</a:t>
            </a:r>
            <a:endParaRPr lang="zh-TW" altLang="en-US" sz="2500" dirty="0"/>
          </a:p>
        </p:txBody>
      </p:sp>
      <p:cxnSp>
        <p:nvCxnSpPr>
          <p:cNvPr id="45" name="接點: 肘形 44">
            <a:extLst>
              <a:ext uri="{FF2B5EF4-FFF2-40B4-BE49-F238E27FC236}">
                <a16:creationId xmlns:a16="http://schemas.microsoft.com/office/drawing/2014/main" id="{163DA10A-56FF-4AC1-A2AC-157E3F3B3E88}"/>
              </a:ext>
            </a:extLst>
          </p:cNvPr>
          <p:cNvCxnSpPr>
            <a:cxnSpLocks/>
            <a:endCxn id="5" idx="1"/>
          </p:cNvCxnSpPr>
          <p:nvPr/>
        </p:nvCxnSpPr>
        <p:spPr>
          <a:xfrm rot="16200000" flipV="1">
            <a:off x="1124941" y="3403482"/>
            <a:ext cx="2903534" cy="1143000"/>
          </a:xfrm>
          <a:prstGeom prst="bentConnector4">
            <a:avLst>
              <a:gd name="adj1" fmla="val -7560"/>
              <a:gd name="adj2" fmla="val 120000"/>
            </a:avLst>
          </a:prstGeom>
          <a:ln w="28575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接點: 肘形 47">
            <a:extLst>
              <a:ext uri="{FF2B5EF4-FFF2-40B4-BE49-F238E27FC236}">
                <a16:creationId xmlns:a16="http://schemas.microsoft.com/office/drawing/2014/main" id="{E7715854-1133-4BAA-A28F-8D1F07F17249}"/>
              </a:ext>
            </a:extLst>
          </p:cNvPr>
          <p:cNvCxnSpPr>
            <a:cxnSpLocks/>
            <a:stCxn id="21" idx="3"/>
          </p:cNvCxnSpPr>
          <p:nvPr/>
        </p:nvCxnSpPr>
        <p:spPr>
          <a:xfrm flipH="1">
            <a:off x="3148208" y="2491807"/>
            <a:ext cx="8623474" cy="3142874"/>
          </a:xfrm>
          <a:prstGeom prst="bentConnector3">
            <a:avLst>
              <a:gd name="adj1" fmla="val -2651"/>
            </a:avLst>
          </a:prstGeom>
          <a:ln w="28575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矩形 50">
            <a:extLst>
              <a:ext uri="{FF2B5EF4-FFF2-40B4-BE49-F238E27FC236}">
                <a16:creationId xmlns:a16="http://schemas.microsoft.com/office/drawing/2014/main" id="{8CE0A1CF-35F5-4BC6-88DB-6FAC6550FE71}"/>
              </a:ext>
            </a:extLst>
          </p:cNvPr>
          <p:cNvSpPr/>
          <p:nvPr/>
        </p:nvSpPr>
        <p:spPr>
          <a:xfrm>
            <a:off x="5269692" y="1986185"/>
            <a:ext cx="1854703" cy="1079885"/>
          </a:xfrm>
          <a:prstGeom prst="rect">
            <a:avLst/>
          </a:prstGeom>
          <a:solidFill>
            <a:srgbClr val="D9CDB5"/>
          </a:solidFill>
          <a:ln>
            <a:solidFill>
              <a:srgbClr val="504D3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6" name="TextBox 31">
            <a:extLst>
              <a:ext uri="{FF2B5EF4-FFF2-40B4-BE49-F238E27FC236}">
                <a16:creationId xmlns:a16="http://schemas.microsoft.com/office/drawing/2014/main" id="{F79A27A7-3B9A-498B-82D7-38B7E70F078E}"/>
              </a:ext>
            </a:extLst>
          </p:cNvPr>
          <p:cNvSpPr txBox="1"/>
          <p:nvPr/>
        </p:nvSpPr>
        <p:spPr>
          <a:xfrm>
            <a:off x="5321558" y="2318378"/>
            <a:ext cx="1764725" cy="4154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21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R2</a:t>
            </a:r>
            <a:r>
              <a:rPr lang="zh-TW" altLang="en-US" sz="21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開啟馬達</a:t>
            </a:r>
            <a:endParaRPr lang="en-US" sz="21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</p:txBody>
      </p:sp>
      <p:sp>
        <p:nvSpPr>
          <p:cNvPr id="69" name="文字方塊 68">
            <a:extLst>
              <a:ext uri="{FF2B5EF4-FFF2-40B4-BE49-F238E27FC236}">
                <a16:creationId xmlns:a16="http://schemas.microsoft.com/office/drawing/2014/main" id="{C75E6807-C4FC-4A34-B69B-4F6D4E17D3D4}"/>
              </a:ext>
            </a:extLst>
          </p:cNvPr>
          <p:cNvSpPr txBox="1"/>
          <p:nvPr/>
        </p:nvSpPr>
        <p:spPr>
          <a:xfrm>
            <a:off x="330551" y="2285789"/>
            <a:ext cx="1207807" cy="4770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TW" sz="25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START</a:t>
            </a:r>
            <a:endParaRPr lang="zh-TW" altLang="en-US" sz="2500" dirty="0"/>
          </a:p>
        </p:txBody>
      </p:sp>
      <p:cxnSp>
        <p:nvCxnSpPr>
          <p:cNvPr id="76" name="直線單箭頭接點 75">
            <a:extLst>
              <a:ext uri="{FF2B5EF4-FFF2-40B4-BE49-F238E27FC236}">
                <a16:creationId xmlns:a16="http://schemas.microsoft.com/office/drawing/2014/main" id="{88D7DA56-6577-4978-91E4-52DC1CC21F28}"/>
              </a:ext>
            </a:extLst>
          </p:cNvPr>
          <p:cNvCxnSpPr>
            <a:cxnSpLocks/>
            <a:stCxn id="18" idx="3"/>
            <a:endCxn id="5" idx="1"/>
          </p:cNvCxnSpPr>
          <p:nvPr/>
        </p:nvCxnSpPr>
        <p:spPr>
          <a:xfrm flipV="1">
            <a:off x="1581642" y="2523215"/>
            <a:ext cx="423566" cy="1102"/>
          </a:xfrm>
          <a:prstGeom prst="straightConnector1">
            <a:avLst/>
          </a:prstGeom>
          <a:ln w="28575">
            <a:solidFill>
              <a:srgbClr val="504D36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1" name="矩形 80">
            <a:extLst>
              <a:ext uri="{FF2B5EF4-FFF2-40B4-BE49-F238E27FC236}">
                <a16:creationId xmlns:a16="http://schemas.microsoft.com/office/drawing/2014/main" id="{9DAC4A95-2D28-4E0C-ADB8-EDD908F9CCA1}"/>
              </a:ext>
            </a:extLst>
          </p:cNvPr>
          <p:cNvSpPr/>
          <p:nvPr/>
        </p:nvSpPr>
        <p:spPr>
          <a:xfrm>
            <a:off x="2310217" y="4424346"/>
            <a:ext cx="1675980" cy="1011914"/>
          </a:xfrm>
          <a:prstGeom prst="rect">
            <a:avLst/>
          </a:prstGeom>
          <a:solidFill>
            <a:srgbClr val="E4B194"/>
          </a:solidFill>
          <a:ln w="19050">
            <a:solidFill>
              <a:srgbClr val="976957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39" name="TextBox 31">
            <a:extLst>
              <a:ext uri="{FF2B5EF4-FFF2-40B4-BE49-F238E27FC236}">
                <a16:creationId xmlns:a16="http://schemas.microsoft.com/office/drawing/2014/main" id="{BE3A7032-88C2-4B73-9947-A08B57B6C1D9}"/>
              </a:ext>
            </a:extLst>
          </p:cNvPr>
          <p:cNvSpPr txBox="1"/>
          <p:nvPr/>
        </p:nvSpPr>
        <p:spPr>
          <a:xfrm>
            <a:off x="2258367" y="4718686"/>
            <a:ext cx="1789478" cy="4462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TW" altLang="en-US" sz="22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停</a:t>
            </a:r>
            <a:r>
              <a:rPr lang="en-US" altLang="zh-TW" sz="22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2</a:t>
            </a:r>
            <a:r>
              <a:rPr lang="zh-TW" altLang="en-US" sz="22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秒</a:t>
            </a:r>
            <a:endParaRPr lang="en-US" sz="22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</p:txBody>
      </p:sp>
      <p:sp>
        <p:nvSpPr>
          <p:cNvPr id="82" name="TextBox 31">
            <a:extLst>
              <a:ext uri="{FF2B5EF4-FFF2-40B4-BE49-F238E27FC236}">
                <a16:creationId xmlns:a16="http://schemas.microsoft.com/office/drawing/2014/main" id="{EBEB2F44-B068-47CB-87F2-E995F20E4EBF}"/>
              </a:ext>
            </a:extLst>
          </p:cNvPr>
          <p:cNvSpPr txBox="1"/>
          <p:nvPr/>
        </p:nvSpPr>
        <p:spPr>
          <a:xfrm>
            <a:off x="7997230" y="5761178"/>
            <a:ext cx="4022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spc="300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en-US" altLang="zh-TW" sz="20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R1=</a:t>
            </a:r>
            <a:r>
              <a:rPr lang="zh-TW" altLang="en-US" sz="20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偵測貓咪的</a:t>
            </a:r>
            <a:r>
              <a:rPr lang="en-US" altLang="zh-TW" sz="20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Raspberry Pi</a:t>
            </a:r>
            <a:endParaRPr lang="en-US" sz="20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</p:txBody>
      </p:sp>
      <p:sp>
        <p:nvSpPr>
          <p:cNvPr id="85" name="TextBox 31">
            <a:extLst>
              <a:ext uri="{FF2B5EF4-FFF2-40B4-BE49-F238E27FC236}">
                <a16:creationId xmlns:a16="http://schemas.microsoft.com/office/drawing/2014/main" id="{71F56D04-5491-4996-944F-3D14B8A65A33}"/>
              </a:ext>
            </a:extLst>
          </p:cNvPr>
          <p:cNvSpPr txBox="1"/>
          <p:nvPr/>
        </p:nvSpPr>
        <p:spPr>
          <a:xfrm>
            <a:off x="7997230" y="6331898"/>
            <a:ext cx="402227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spc="300" dirty="0">
                <a:solidFill>
                  <a:srgbClr val="504D36"/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･</a:t>
            </a:r>
            <a:r>
              <a:rPr lang="en-US" altLang="zh-TW" sz="20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R2=</a:t>
            </a:r>
            <a:r>
              <a:rPr lang="zh-TW" altLang="en-US" sz="20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控制馬達的</a:t>
            </a:r>
            <a:r>
              <a:rPr lang="en-US" altLang="zh-TW" sz="2000" spc="300" dirty="0">
                <a:solidFill>
                  <a:srgbClr val="504D36"/>
                </a:solidFill>
                <a:latin typeface="Perpetua" panose="02020502060401020303" pitchFamily="18" charset="0"/>
                <a:ea typeface="Roboto Medium" panose="02000000000000000000" pitchFamily="2" charset="0"/>
              </a:rPr>
              <a:t>Raspberry Pi</a:t>
            </a:r>
            <a:endParaRPr lang="en-US" sz="2000" spc="300" dirty="0">
              <a:solidFill>
                <a:srgbClr val="504D36"/>
              </a:solidFill>
              <a:latin typeface="Perpetua" panose="02020502060401020303" pitchFamily="18" charset="0"/>
              <a:ea typeface="Roboto Medium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480865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5615101" y="-448131"/>
            <a:ext cx="1345066" cy="277587"/>
            <a:chOff x="2163536" y="965198"/>
            <a:chExt cx="1345066" cy="277587"/>
          </a:xfrm>
        </p:grpSpPr>
        <p:sp>
          <p:nvSpPr>
            <p:cNvPr id="3" name="Oval 2"/>
            <p:cNvSpPr/>
            <p:nvPr/>
          </p:nvSpPr>
          <p:spPr>
            <a:xfrm>
              <a:off x="2163536" y="965200"/>
              <a:ext cx="277585" cy="277585"/>
            </a:xfrm>
            <a:prstGeom prst="ellipse">
              <a:avLst/>
            </a:prstGeom>
            <a:solidFill>
              <a:srgbClr val="504D3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6" name="Oval 25"/>
            <p:cNvSpPr/>
            <p:nvPr/>
          </p:nvSpPr>
          <p:spPr>
            <a:xfrm>
              <a:off x="2514601" y="965199"/>
              <a:ext cx="277585" cy="277585"/>
            </a:xfrm>
            <a:prstGeom prst="ellipse">
              <a:avLst/>
            </a:prstGeom>
            <a:solidFill>
              <a:srgbClr val="B5B19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Oval 26"/>
            <p:cNvSpPr/>
            <p:nvPr/>
          </p:nvSpPr>
          <p:spPr>
            <a:xfrm>
              <a:off x="2881994" y="965200"/>
              <a:ext cx="277585" cy="277585"/>
            </a:xfrm>
            <a:prstGeom prst="ellipse">
              <a:avLst/>
            </a:prstGeom>
            <a:solidFill>
              <a:srgbClr val="CBBA9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8" name="Oval 27"/>
            <p:cNvSpPr/>
            <p:nvPr/>
          </p:nvSpPr>
          <p:spPr>
            <a:xfrm>
              <a:off x="3231017" y="965198"/>
              <a:ext cx="277585" cy="277585"/>
            </a:xfrm>
            <a:prstGeom prst="ellipse">
              <a:avLst/>
            </a:prstGeom>
            <a:solidFill>
              <a:srgbClr val="D9CDB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23" name="Rectangle 22"/>
          <p:cNvSpPr/>
          <p:nvPr/>
        </p:nvSpPr>
        <p:spPr>
          <a:xfrm>
            <a:off x="336549" y="276225"/>
            <a:ext cx="1101725" cy="982340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9" name="TextBox 28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spc="6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364637" y="514905"/>
            <a:ext cx="1802167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100" dirty="0">
                <a:solidFill>
                  <a:srgbClr val="EBE5D9"/>
                </a:solidFill>
              </a:rPr>
              <a:t>https://www.ypppt.com/</a:t>
            </a:r>
            <a:endParaRPr lang="zh-CN" altLang="en-US" sz="1100" dirty="0">
              <a:solidFill>
                <a:srgbClr val="EBE5D9"/>
              </a:solidFill>
            </a:endParaRPr>
          </a:p>
        </p:txBody>
      </p:sp>
      <p:sp>
        <p:nvSpPr>
          <p:cNvPr id="30" name="TextBox 31">
            <a:extLst>
              <a:ext uri="{FF2B5EF4-FFF2-40B4-BE49-F238E27FC236}">
                <a16:creationId xmlns:a16="http://schemas.microsoft.com/office/drawing/2014/main" id="{C52BB18C-B7FC-4257-B608-C391E3AFF76B}"/>
              </a:ext>
            </a:extLst>
          </p:cNvPr>
          <p:cNvSpPr txBox="1"/>
          <p:nvPr/>
        </p:nvSpPr>
        <p:spPr>
          <a:xfrm>
            <a:off x="1541816" y="413452"/>
            <a:ext cx="402227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4000" spc="300" dirty="0">
                <a:solidFill>
                  <a:srgbClr val="504D36"/>
                </a:solidFill>
                <a:latin typeface="Perpetua" panose="02020502060401020303" pitchFamily="18" charset="0"/>
              </a:rPr>
              <a:t>專題所需軟硬體</a:t>
            </a:r>
            <a:endParaRPr lang="en-US" sz="4000" spc="300" dirty="0">
              <a:solidFill>
                <a:srgbClr val="504D36"/>
              </a:solidFill>
              <a:latin typeface="Perpetua" panose="02020502060401020303" pitchFamily="18" charset="0"/>
            </a:endParaRPr>
          </a:p>
        </p:txBody>
      </p:sp>
      <p:graphicFrame>
        <p:nvGraphicFramePr>
          <p:cNvPr id="32" name="內容版面配置區 4">
            <a:extLst>
              <a:ext uri="{FF2B5EF4-FFF2-40B4-BE49-F238E27FC236}">
                <a16:creationId xmlns:a16="http://schemas.microsoft.com/office/drawing/2014/main" id="{D9F78AEE-3CAE-49CC-B322-9E483D71DFAA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63643956"/>
              </p:ext>
            </p:extLst>
          </p:nvPr>
        </p:nvGraphicFramePr>
        <p:xfrm>
          <a:off x="838200" y="1603958"/>
          <a:ext cx="10515600" cy="18542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006039">
                  <a:extLst>
                    <a:ext uri="{9D8B030D-6E8A-4147-A177-3AD203B41FA5}">
                      <a16:colId xmlns:a16="http://schemas.microsoft.com/office/drawing/2014/main" val="3219854361"/>
                    </a:ext>
                  </a:extLst>
                </a:gridCol>
                <a:gridCol w="2219641">
                  <a:extLst>
                    <a:ext uri="{9D8B030D-6E8A-4147-A177-3AD203B41FA5}">
                      <a16:colId xmlns:a16="http://schemas.microsoft.com/office/drawing/2014/main" val="2094542292"/>
                    </a:ext>
                  </a:extLst>
                </a:gridCol>
                <a:gridCol w="5289920">
                  <a:extLst>
                    <a:ext uri="{9D8B030D-6E8A-4147-A177-3AD203B41FA5}">
                      <a16:colId xmlns:a16="http://schemas.microsoft.com/office/drawing/2014/main" val="1869090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硬體名稱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>
                      <a:noFill/>
                    </a:lnB>
                    <a:solidFill>
                      <a:srgbClr val="CBBA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數量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>
                      <a:noFill/>
                    </a:lnB>
                    <a:solidFill>
                      <a:srgbClr val="CBBA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注意事項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B>
                      <a:noFill/>
                    </a:lnB>
                    <a:solidFill>
                      <a:srgbClr val="CBB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39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樹莓派</a:t>
                      </a:r>
                      <a:endParaRPr lang="zh-TW" altLang="en-US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2</a:t>
                      </a:r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個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分別用於監控環境與控制馬達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90930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攝像頭</a:t>
                      </a:r>
                      <a:endParaRPr lang="zh-TW" altLang="en-US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1</a:t>
                      </a:r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個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監視環境是否有貓咪</a:t>
                      </a:r>
                      <a:endParaRPr lang="zh-TW" altLang="en-US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9812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馬達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1</a:t>
                      </a:r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個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控制水流</a:t>
                      </a:r>
                      <a:endParaRPr lang="zh-TW" altLang="en-US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6732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碗 </a:t>
                      </a:r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(3D</a:t>
                      </a:r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列印製作</a:t>
                      </a:r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)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1</a:t>
                      </a:r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個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裝水</a:t>
                      </a:r>
                      <a:endParaRPr lang="en-US" altLang="zh-TW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>
                      <a:noFill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627804"/>
                  </a:ext>
                </a:extLst>
              </a:tr>
            </a:tbl>
          </a:graphicData>
        </a:graphic>
      </p:graphicFrame>
      <p:graphicFrame>
        <p:nvGraphicFramePr>
          <p:cNvPr id="33" name="內容版面配置區 4">
            <a:extLst>
              <a:ext uri="{FF2B5EF4-FFF2-40B4-BE49-F238E27FC236}">
                <a16:creationId xmlns:a16="http://schemas.microsoft.com/office/drawing/2014/main" id="{729E5EC3-2973-4FFA-8681-D65E1FBEDBD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956653365"/>
              </p:ext>
            </p:extLst>
          </p:nvPr>
        </p:nvGraphicFramePr>
        <p:xfrm>
          <a:off x="838200" y="3746161"/>
          <a:ext cx="10515600" cy="25908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tableStyleId>{2D5ABB26-0587-4C30-8999-92F81FD0307C}</a:tableStyleId>
              </a:tblPr>
              <a:tblGrid>
                <a:gridCol w="3029465">
                  <a:extLst>
                    <a:ext uri="{9D8B030D-6E8A-4147-A177-3AD203B41FA5}">
                      <a16:colId xmlns:a16="http://schemas.microsoft.com/office/drawing/2014/main" val="3219854361"/>
                    </a:ext>
                  </a:extLst>
                </a:gridCol>
                <a:gridCol w="3980935">
                  <a:extLst>
                    <a:ext uri="{9D8B030D-6E8A-4147-A177-3AD203B41FA5}">
                      <a16:colId xmlns:a16="http://schemas.microsoft.com/office/drawing/2014/main" val="2094542292"/>
                    </a:ext>
                  </a:extLst>
                </a:gridCol>
                <a:gridCol w="3505200">
                  <a:extLst>
                    <a:ext uri="{9D8B030D-6E8A-4147-A177-3AD203B41FA5}">
                      <a16:colId xmlns:a16="http://schemas.microsoft.com/office/drawing/2014/main" val="1869090118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套件名稱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>
                      <a:noFill/>
                    </a:lnB>
                    <a:solidFill>
                      <a:srgbClr val="CBBA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版本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CBBA99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注意事項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>
                      <a:noFill/>
                    </a:lnB>
                    <a:solidFill>
                      <a:srgbClr val="CBBA9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33972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Tensorflow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2.1.0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rowSpan="2"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貓咪辨識模型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22909302"/>
                  </a:ext>
                </a:extLst>
              </a:tr>
              <a:tr h="29421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Kears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2.3.1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vMerge="1">
                  <a:txBody>
                    <a:bodyPr/>
                    <a:lstStyle/>
                    <a:p>
                      <a:pPr algn="ctr"/>
                      <a:endParaRPr lang="zh-TW" altLang="en-US">
                        <a:latin typeface="Times New Roman" panose="02020603050405020304" pitchFamily="18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1220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Subprocess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cs typeface="Times New Roman" panose="02020603050405020304" pitchFamily="18" charset="0"/>
                        </a:rPr>
                        <a:t>無</a:t>
                      </a: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持續接受</a:t>
                      </a:r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MQTT</a:t>
                      </a:r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傳送訊息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0667324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MQTT(</a:t>
                      </a:r>
                      <a:r>
                        <a:rPr lang="en-US" altLang="zh-TW" dirty="0" err="1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Mosquitto</a:t>
                      </a:r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)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Roboto Medium" panose="02000000000000000000" pitchFamily="2" charset="0"/>
                        </a:rPr>
                        <a:t>v3.1.1(1.5.7)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TW" altLang="en-US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</a:rPr>
                        <a:t>看前面再決定要不要填</a:t>
                      </a:r>
                      <a:endParaRPr lang="en-US" altLang="zh-TW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6916278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 err="1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uhubctl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cs typeface="Times New Roman" panose="02020603050405020304" pitchFamily="18" charset="0"/>
                        </a:rPr>
                        <a:t>2.4.0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4009425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ea typeface="標楷體" panose="03000509000000000000" pitchFamily="65" charset="-120"/>
                          <a:cs typeface="Times New Roman" panose="02020603050405020304" pitchFamily="18" charset="0"/>
                        </a:rPr>
                        <a:t>Python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標楷體" panose="03000509000000000000" pitchFamily="65" charset="-12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>
                      <a:noFill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TW" dirty="0">
                          <a:solidFill>
                            <a:srgbClr val="504D36"/>
                          </a:solidFill>
                          <a:latin typeface="Roboto Medium" panose="02000000000000000000" pitchFamily="2" charset="0"/>
                          <a:cs typeface="Times New Roman" panose="02020603050405020304" pitchFamily="18" charset="0"/>
                        </a:rPr>
                        <a:t>3.7.3</a:t>
                      </a:r>
                      <a:endParaRPr lang="zh-TW" altLang="en-US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altLang="zh-TW" dirty="0">
                        <a:solidFill>
                          <a:srgbClr val="504D36"/>
                        </a:solidFill>
                        <a:latin typeface="Roboto Medium" panose="02000000000000000000" pitchFamily="2" charset="0"/>
                        <a:ea typeface="Roboto Medium" panose="02000000000000000000" pitchFamily="2" charset="0"/>
                        <a:cs typeface="Times New Roman" panose="02020603050405020304" pitchFamily="18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079287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0230436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0" y="1513490"/>
            <a:ext cx="12191999" cy="5344509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8229" y="357126"/>
            <a:ext cx="9695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rgbClr val="504D36"/>
                </a:solidFill>
                <a:latin typeface="Perpetua" pitchFamily="18" charset="0"/>
              </a:rPr>
              <a:t>Dataset introduction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895780" y="2247361"/>
            <a:ext cx="244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Valid </a:t>
            </a:r>
            <a:r>
              <a:rPr lang="en-US" altLang="zh-TW" sz="2000" b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Data With Cat</a:t>
            </a:r>
            <a:endParaRPr lang="en-US" sz="2000" b="1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553660" y="2554320"/>
            <a:ext cx="113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25</a:t>
            </a:r>
            <a:r>
              <a:rPr lang="zh-TW" altLang="en-US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 </a:t>
            </a:r>
            <a:r>
              <a:rPr lang="en-US" altLang="zh-TW" sz="12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photos</a:t>
            </a:r>
            <a:endParaRPr lang="en-US" sz="1200" dirty="0">
              <a:solidFill>
                <a:srgbClr val="504D36"/>
              </a:solidFill>
              <a:latin typeface="Roboto" panose="02000000000000000000"/>
              <a:ea typeface="Roboto" panose="02000000000000000000" pitchFamily="2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DF4C6440-0C07-4F7C-BF8D-DE153B795468}"/>
              </a:ext>
            </a:extLst>
          </p:cNvPr>
          <p:cNvSpPr txBox="1"/>
          <p:nvPr/>
        </p:nvSpPr>
        <p:spPr>
          <a:xfrm>
            <a:off x="6403020" y="2210598"/>
            <a:ext cx="264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Valid </a:t>
            </a:r>
            <a:r>
              <a:rPr lang="en-US" altLang="zh-TW" sz="2000" b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Data Without Cat</a:t>
            </a:r>
            <a:endParaRPr lang="en-US" sz="2000" b="1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487DAEF9-A26B-48F2-9B5C-99A736B134AB}"/>
              </a:ext>
            </a:extLst>
          </p:cNvPr>
          <p:cNvSpPr txBox="1"/>
          <p:nvPr/>
        </p:nvSpPr>
        <p:spPr>
          <a:xfrm>
            <a:off x="9131363" y="2210598"/>
            <a:ext cx="264476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Train Data Without Cat</a:t>
            </a:r>
            <a:endParaRPr lang="en-US" sz="2000" b="1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sp>
        <p:nvSpPr>
          <p:cNvPr id="21" name="TextBox 10">
            <a:extLst>
              <a:ext uri="{FF2B5EF4-FFF2-40B4-BE49-F238E27FC236}">
                <a16:creationId xmlns:a16="http://schemas.microsoft.com/office/drawing/2014/main" id="{58DEEA31-459C-4CED-B9A3-A3EE49D70F48}"/>
              </a:ext>
            </a:extLst>
          </p:cNvPr>
          <p:cNvSpPr txBox="1"/>
          <p:nvPr/>
        </p:nvSpPr>
        <p:spPr>
          <a:xfrm>
            <a:off x="3342381" y="2202199"/>
            <a:ext cx="244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Train Data With Cat</a:t>
            </a:r>
            <a:endParaRPr lang="en-US" sz="2000" b="1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pic>
        <p:nvPicPr>
          <p:cNvPr id="24" name="圖片 23">
            <a:extLst>
              <a:ext uri="{FF2B5EF4-FFF2-40B4-BE49-F238E27FC236}">
                <a16:creationId xmlns:a16="http://schemas.microsoft.com/office/drawing/2014/main" id="{A90436BF-0C74-4EB4-955F-89EE57E1F0FC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5587" y="3234785"/>
            <a:ext cx="4165518" cy="2344019"/>
          </a:xfrm>
          <a:prstGeom prst="rect">
            <a:avLst/>
          </a:prstGeom>
        </p:spPr>
      </p:pic>
      <p:pic>
        <p:nvPicPr>
          <p:cNvPr id="26" name="圖片 25">
            <a:extLst>
              <a:ext uri="{FF2B5EF4-FFF2-40B4-BE49-F238E27FC236}">
                <a16:creationId xmlns:a16="http://schemas.microsoft.com/office/drawing/2014/main" id="{3D84387F-93AD-45B3-9717-045ADE66727A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87" y="3384785"/>
            <a:ext cx="4165518" cy="2344019"/>
          </a:xfrm>
          <a:prstGeom prst="rect">
            <a:avLst/>
          </a:prstGeom>
        </p:spPr>
      </p:pic>
      <p:pic>
        <p:nvPicPr>
          <p:cNvPr id="28" name="圖片 27">
            <a:extLst>
              <a:ext uri="{FF2B5EF4-FFF2-40B4-BE49-F238E27FC236}">
                <a16:creationId xmlns:a16="http://schemas.microsoft.com/office/drawing/2014/main" id="{A8A276B7-45C2-4C6D-89CF-AEAD0C0D38EA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5587" y="3534785"/>
            <a:ext cx="4165518" cy="2344019"/>
          </a:xfrm>
          <a:prstGeom prst="rect">
            <a:avLst/>
          </a:prstGeom>
        </p:spPr>
      </p:pic>
      <p:pic>
        <p:nvPicPr>
          <p:cNvPr id="30" name="圖片 29">
            <a:extLst>
              <a:ext uri="{FF2B5EF4-FFF2-40B4-BE49-F238E27FC236}">
                <a16:creationId xmlns:a16="http://schemas.microsoft.com/office/drawing/2014/main" id="{3822D883-0898-4AAA-905D-565EE63FA27D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2617" y="3234785"/>
            <a:ext cx="4165519" cy="2343105"/>
          </a:xfrm>
          <a:prstGeom prst="rect">
            <a:avLst/>
          </a:prstGeom>
        </p:spPr>
      </p:pic>
      <p:pic>
        <p:nvPicPr>
          <p:cNvPr id="32" name="圖片 31">
            <a:extLst>
              <a:ext uri="{FF2B5EF4-FFF2-40B4-BE49-F238E27FC236}">
                <a16:creationId xmlns:a16="http://schemas.microsoft.com/office/drawing/2014/main" id="{26117D9A-8D82-4DCD-95A4-74E5D3766797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2617" y="3384785"/>
            <a:ext cx="4165519" cy="2343105"/>
          </a:xfrm>
          <a:prstGeom prst="rect">
            <a:avLst/>
          </a:prstGeom>
        </p:spPr>
      </p:pic>
      <p:pic>
        <p:nvPicPr>
          <p:cNvPr id="34" name="圖片 33">
            <a:extLst>
              <a:ext uri="{FF2B5EF4-FFF2-40B4-BE49-F238E27FC236}">
                <a16:creationId xmlns:a16="http://schemas.microsoft.com/office/drawing/2014/main" id="{0D065212-96C9-4668-983F-5E1E7CF1F3EF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2617" y="3534785"/>
            <a:ext cx="4165519" cy="2343105"/>
          </a:xfrm>
          <a:prstGeom prst="rect">
            <a:avLst/>
          </a:prstGeom>
        </p:spPr>
      </p:pic>
      <p:sp>
        <p:nvSpPr>
          <p:cNvPr id="35" name="TextBox 11">
            <a:extLst>
              <a:ext uri="{FF2B5EF4-FFF2-40B4-BE49-F238E27FC236}">
                <a16:creationId xmlns:a16="http://schemas.microsoft.com/office/drawing/2014/main" id="{8366492C-34D5-41E5-9BFB-EFF7601D9DA4}"/>
              </a:ext>
            </a:extLst>
          </p:cNvPr>
          <p:cNvSpPr txBox="1"/>
          <p:nvPr/>
        </p:nvSpPr>
        <p:spPr>
          <a:xfrm>
            <a:off x="4000260" y="2560716"/>
            <a:ext cx="113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101</a:t>
            </a:r>
            <a:r>
              <a:rPr lang="zh-TW" altLang="en-US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 </a:t>
            </a:r>
            <a:r>
              <a:rPr lang="en-US" altLang="zh-TW" sz="12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photos</a:t>
            </a:r>
            <a:endParaRPr lang="en-US" sz="1200" dirty="0">
              <a:solidFill>
                <a:srgbClr val="504D36"/>
              </a:solidFill>
              <a:latin typeface="Roboto" panose="02000000000000000000"/>
              <a:ea typeface="Roboto" panose="02000000000000000000" pitchFamily="2" charset="0"/>
            </a:endParaRPr>
          </a:p>
        </p:txBody>
      </p:sp>
      <p:sp>
        <p:nvSpPr>
          <p:cNvPr id="36" name="TextBox 11">
            <a:extLst>
              <a:ext uri="{FF2B5EF4-FFF2-40B4-BE49-F238E27FC236}">
                <a16:creationId xmlns:a16="http://schemas.microsoft.com/office/drawing/2014/main" id="{9D5DEE8A-726C-492D-97DE-6849E9F4ADBE}"/>
              </a:ext>
            </a:extLst>
          </p:cNvPr>
          <p:cNvSpPr txBox="1"/>
          <p:nvPr/>
        </p:nvSpPr>
        <p:spPr>
          <a:xfrm>
            <a:off x="7159982" y="2560716"/>
            <a:ext cx="113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10</a:t>
            </a:r>
            <a:r>
              <a:rPr lang="zh-TW" altLang="en-US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 </a:t>
            </a:r>
            <a:r>
              <a:rPr lang="en-US" altLang="zh-TW" sz="12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photos</a:t>
            </a:r>
            <a:endParaRPr lang="en-US" sz="1200" dirty="0">
              <a:solidFill>
                <a:srgbClr val="504D36"/>
              </a:solidFill>
              <a:latin typeface="Roboto" panose="02000000000000000000"/>
              <a:ea typeface="Roboto" panose="02000000000000000000" pitchFamily="2" charset="0"/>
            </a:endParaRPr>
          </a:p>
        </p:txBody>
      </p:sp>
      <p:sp>
        <p:nvSpPr>
          <p:cNvPr id="37" name="TextBox 11">
            <a:extLst>
              <a:ext uri="{FF2B5EF4-FFF2-40B4-BE49-F238E27FC236}">
                <a16:creationId xmlns:a16="http://schemas.microsoft.com/office/drawing/2014/main" id="{566AB8B6-7714-4E64-8BA1-39FEF9F2DD50}"/>
              </a:ext>
            </a:extLst>
          </p:cNvPr>
          <p:cNvSpPr txBox="1"/>
          <p:nvPr/>
        </p:nvSpPr>
        <p:spPr>
          <a:xfrm>
            <a:off x="9888326" y="2536656"/>
            <a:ext cx="113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44</a:t>
            </a:r>
            <a:r>
              <a:rPr lang="zh-TW" altLang="en-US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 </a:t>
            </a:r>
            <a:r>
              <a:rPr lang="en-US" altLang="zh-TW" sz="12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photos</a:t>
            </a:r>
            <a:endParaRPr lang="en-US" sz="1200" dirty="0">
              <a:solidFill>
                <a:srgbClr val="504D36"/>
              </a:solidFill>
              <a:latin typeface="Roboto" panose="02000000000000000000"/>
              <a:ea typeface="Roboto" panose="02000000000000000000" pitchFamily="2" charset="0"/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B6190207-7DE7-43FB-9DB6-02CF72114ACC}"/>
              </a:ext>
            </a:extLst>
          </p:cNvPr>
          <p:cNvSpPr txBox="1"/>
          <p:nvPr/>
        </p:nvSpPr>
        <p:spPr>
          <a:xfrm>
            <a:off x="7400151" y="1335872"/>
            <a:ext cx="264476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Test </a:t>
            </a:r>
            <a:r>
              <a:rPr lang="en-US" altLang="zh-TW" sz="2000" b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Data Without Cat</a:t>
            </a:r>
            <a:endParaRPr lang="en-US" sz="2000" b="1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sp>
        <p:nvSpPr>
          <p:cNvPr id="23" name="TextBox 10">
            <a:extLst>
              <a:ext uri="{FF2B5EF4-FFF2-40B4-BE49-F238E27FC236}">
                <a16:creationId xmlns:a16="http://schemas.microsoft.com/office/drawing/2014/main" id="{D53A8367-808D-42F7-BB54-095C63480F45}"/>
              </a:ext>
            </a:extLst>
          </p:cNvPr>
          <p:cNvSpPr txBox="1"/>
          <p:nvPr/>
        </p:nvSpPr>
        <p:spPr>
          <a:xfrm>
            <a:off x="4339512" y="1327473"/>
            <a:ext cx="24466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TW" sz="2000" b="1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Test </a:t>
            </a:r>
            <a:r>
              <a:rPr lang="en-US" altLang="zh-TW" sz="2000" b="1" dirty="0">
                <a:solidFill>
                  <a:srgbClr val="504D36"/>
                </a:solidFill>
                <a:latin typeface="Perpetua" pitchFamily="18" charset="0"/>
                <a:ea typeface="Roboto Medium" panose="02000000000000000000" pitchFamily="2" charset="0"/>
              </a:rPr>
              <a:t>Data With Cat</a:t>
            </a:r>
            <a:endParaRPr lang="en-US" sz="2000" b="1" dirty="0">
              <a:solidFill>
                <a:srgbClr val="504D36"/>
              </a:solidFill>
              <a:latin typeface="Perpetua" pitchFamily="18" charset="0"/>
              <a:ea typeface="Roboto Medium" panose="02000000000000000000" pitchFamily="2" charset="0"/>
            </a:endParaRPr>
          </a:p>
        </p:txBody>
      </p:sp>
      <p:sp>
        <p:nvSpPr>
          <p:cNvPr id="25" name="TextBox 11">
            <a:extLst>
              <a:ext uri="{FF2B5EF4-FFF2-40B4-BE49-F238E27FC236}">
                <a16:creationId xmlns:a16="http://schemas.microsoft.com/office/drawing/2014/main" id="{0E745986-5628-4D14-A1A7-EA5C3C3AAAA8}"/>
              </a:ext>
            </a:extLst>
          </p:cNvPr>
          <p:cNvSpPr txBox="1"/>
          <p:nvPr/>
        </p:nvSpPr>
        <p:spPr>
          <a:xfrm>
            <a:off x="4997391" y="1685990"/>
            <a:ext cx="113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21</a:t>
            </a:r>
            <a:r>
              <a:rPr lang="zh-TW" altLang="en-US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 </a:t>
            </a:r>
            <a:r>
              <a:rPr lang="en-US" altLang="zh-TW" sz="12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photos</a:t>
            </a:r>
            <a:endParaRPr lang="en-US" sz="1200" dirty="0">
              <a:solidFill>
                <a:srgbClr val="504D36"/>
              </a:solidFill>
              <a:latin typeface="Roboto" panose="02000000000000000000"/>
              <a:ea typeface="Roboto" panose="02000000000000000000" pitchFamily="2" charset="0"/>
            </a:endParaRPr>
          </a:p>
        </p:txBody>
      </p:sp>
      <p:sp>
        <p:nvSpPr>
          <p:cNvPr id="27" name="TextBox 11">
            <a:extLst>
              <a:ext uri="{FF2B5EF4-FFF2-40B4-BE49-F238E27FC236}">
                <a16:creationId xmlns:a16="http://schemas.microsoft.com/office/drawing/2014/main" id="{7A8A5521-5DC6-4388-9DBB-29BBED6016BC}"/>
              </a:ext>
            </a:extLst>
          </p:cNvPr>
          <p:cNvSpPr txBox="1"/>
          <p:nvPr/>
        </p:nvSpPr>
        <p:spPr>
          <a:xfrm>
            <a:off x="8157113" y="1685990"/>
            <a:ext cx="113084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TW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20</a:t>
            </a:r>
            <a:r>
              <a:rPr lang="zh-TW" altLang="en-US" sz="120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 </a:t>
            </a:r>
            <a:r>
              <a:rPr lang="en-US" altLang="zh-TW" sz="1200" dirty="0">
                <a:solidFill>
                  <a:srgbClr val="504D36"/>
                </a:solidFill>
                <a:latin typeface="Roboto" panose="02000000000000000000"/>
                <a:ea typeface="Roboto" panose="02000000000000000000" pitchFamily="2" charset="0"/>
              </a:rPr>
              <a:t>photos</a:t>
            </a:r>
            <a:endParaRPr lang="en-US" sz="1200" dirty="0">
              <a:solidFill>
                <a:srgbClr val="504D36"/>
              </a:solidFill>
              <a:latin typeface="Roboto" panose="02000000000000000000"/>
              <a:ea typeface="Roboto" panose="0200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18148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1513490"/>
            <a:ext cx="12191999" cy="5344509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/>
              <a:t>轉</a:t>
            </a:r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8228" y="360153"/>
            <a:ext cx="9695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rgbClr val="504D36"/>
                </a:solidFill>
                <a:latin typeface="Perpetua" pitchFamily="18" charset="0"/>
              </a:rPr>
              <a:t>Model </a:t>
            </a:r>
            <a:r>
              <a:rPr lang="en-US" altLang="zh-TW" sz="6000" spc="300" dirty="0">
                <a:solidFill>
                  <a:srgbClr val="504D36"/>
                </a:solidFill>
                <a:latin typeface="Perpetua" pitchFamily="18" charset="0"/>
              </a:rPr>
              <a:t>introduction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pic>
        <p:nvPicPr>
          <p:cNvPr id="22" name="圖片 21">
            <a:extLst>
              <a:ext uri="{FF2B5EF4-FFF2-40B4-BE49-F238E27FC236}">
                <a16:creationId xmlns:a16="http://schemas.microsoft.com/office/drawing/2014/main" id="{B310E547-CF12-4B4E-879E-267DA7354E3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40843" y="3078508"/>
            <a:ext cx="4462987" cy="1827064"/>
          </a:xfrm>
          <a:prstGeom prst="rect">
            <a:avLst/>
          </a:prstGeom>
        </p:spPr>
      </p:pic>
      <p:sp>
        <p:nvSpPr>
          <p:cNvPr id="2" name="矩形: 圓角 1">
            <a:extLst>
              <a:ext uri="{FF2B5EF4-FFF2-40B4-BE49-F238E27FC236}">
                <a16:creationId xmlns:a16="http://schemas.microsoft.com/office/drawing/2014/main" id="{EF5F7825-A4EE-4ADE-A448-FD49CB736FA4}"/>
              </a:ext>
            </a:extLst>
          </p:cNvPr>
          <p:cNvSpPr/>
          <p:nvPr/>
        </p:nvSpPr>
        <p:spPr>
          <a:xfrm>
            <a:off x="9277625" y="2305095"/>
            <a:ext cx="1814190" cy="6893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引入</a:t>
            </a:r>
            <a:r>
              <a: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VGG16</a:t>
            </a:r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8C375CB-C59C-428D-B4B1-C70828934A3D}"/>
              </a:ext>
            </a:extLst>
          </p:cNvPr>
          <p:cNvSpPr/>
          <p:nvPr/>
        </p:nvSpPr>
        <p:spPr>
          <a:xfrm>
            <a:off x="9277625" y="4330487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資料增強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5E20C74-CAEF-48BD-9FDF-EB1F4C99356B}"/>
              </a:ext>
            </a:extLst>
          </p:cNvPr>
          <p:cNvSpPr/>
          <p:nvPr/>
        </p:nvSpPr>
        <p:spPr>
          <a:xfrm>
            <a:off x="9277625" y="3316464"/>
            <a:ext cx="1814190" cy="6893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加入密集層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80E843D-8E13-4446-A228-DFFC707FA8C9}"/>
              </a:ext>
            </a:extLst>
          </p:cNvPr>
          <p:cNvSpPr/>
          <p:nvPr/>
        </p:nvSpPr>
        <p:spPr>
          <a:xfrm>
            <a:off x="9273224" y="5344510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模型驗證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C035457-1320-4AE9-A01E-B39C07A9F21C}"/>
              </a:ext>
            </a:extLst>
          </p:cNvPr>
          <p:cNvCxnSpPr/>
          <p:nvPr/>
        </p:nvCxnSpPr>
        <p:spPr>
          <a:xfrm>
            <a:off x="10180319" y="2994436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3D66CB-DE88-4D93-A292-25AE4381B8EE}"/>
              </a:ext>
            </a:extLst>
          </p:cNvPr>
          <p:cNvCxnSpPr/>
          <p:nvPr/>
        </p:nvCxnSpPr>
        <p:spPr>
          <a:xfrm>
            <a:off x="10180319" y="4005805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8A445C3-8540-4A5D-AA16-3E801A9FD366}"/>
              </a:ext>
            </a:extLst>
          </p:cNvPr>
          <p:cNvCxnSpPr/>
          <p:nvPr/>
        </p:nvCxnSpPr>
        <p:spPr>
          <a:xfrm>
            <a:off x="10180319" y="5014833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右大括弧 2">
            <a:extLst>
              <a:ext uri="{FF2B5EF4-FFF2-40B4-BE49-F238E27FC236}">
                <a16:creationId xmlns:a16="http://schemas.microsoft.com/office/drawing/2014/main" id="{0AB04595-15E2-476D-8309-FF37602C5805}"/>
              </a:ext>
            </a:extLst>
          </p:cNvPr>
          <p:cNvSpPr/>
          <p:nvPr/>
        </p:nvSpPr>
        <p:spPr>
          <a:xfrm>
            <a:off x="11181806" y="2305096"/>
            <a:ext cx="252548" cy="1700710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5" name="文字方塊 4">
            <a:extLst>
              <a:ext uri="{FF2B5EF4-FFF2-40B4-BE49-F238E27FC236}">
                <a16:creationId xmlns:a16="http://schemas.microsoft.com/office/drawing/2014/main" id="{F6430640-B24C-422B-81FA-C90F4DB7284E}"/>
              </a:ext>
            </a:extLst>
          </p:cNvPr>
          <p:cNvSpPr txBox="1"/>
          <p:nvPr/>
        </p:nvSpPr>
        <p:spPr>
          <a:xfrm>
            <a:off x="11643360" y="2493730"/>
            <a:ext cx="7750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轉</a:t>
            </a:r>
            <a:endParaRPr lang="en-US" altLang="zh-TW" sz="20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移</a:t>
            </a:r>
            <a:endParaRPr lang="en-US" altLang="zh-TW" sz="20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學</a:t>
            </a:r>
            <a:endParaRPr lang="en-US" altLang="zh-TW" sz="2000" b="1">
              <a:latin typeface="標楷體" panose="03000509000000000000" pitchFamily="65" charset="-120"/>
              <a:ea typeface="標楷體" panose="03000509000000000000" pitchFamily="65" charset="-120"/>
            </a:endParaRPr>
          </a:p>
          <a:p>
            <a:r>
              <a:rPr lang="zh-TW" altLang="en-US" sz="2000" b="1">
                <a:latin typeface="標楷體" panose="03000509000000000000" pitchFamily="65" charset="-120"/>
                <a:ea typeface="標楷體" panose="03000509000000000000" pitchFamily="65" charset="-120"/>
              </a:rPr>
              <a:t>習</a:t>
            </a:r>
          </a:p>
        </p:txBody>
      </p:sp>
    </p:spTree>
    <p:extLst>
      <p:ext uri="{BB962C8B-B14F-4D97-AF65-F5344CB8AC3E}">
        <p14:creationId xmlns:p14="http://schemas.microsoft.com/office/powerpoint/2010/main" val="140279009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1513490"/>
            <a:ext cx="12191999" cy="5344509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8228" y="360153"/>
            <a:ext cx="9695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rgbClr val="504D36"/>
                </a:solidFill>
                <a:latin typeface="Perpetua" pitchFamily="18" charset="0"/>
              </a:rPr>
              <a:t>Model </a:t>
            </a:r>
            <a:r>
              <a:rPr lang="en-US" altLang="zh-TW" sz="6000" spc="300" dirty="0">
                <a:solidFill>
                  <a:srgbClr val="504D36"/>
                </a:solidFill>
                <a:latin typeface="Perpetua" pitchFamily="18" charset="0"/>
              </a:rPr>
              <a:t>introduction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sp>
        <p:nvSpPr>
          <p:cNvPr id="2" name="矩形: 圓角 1">
            <a:extLst>
              <a:ext uri="{FF2B5EF4-FFF2-40B4-BE49-F238E27FC236}">
                <a16:creationId xmlns:a16="http://schemas.microsoft.com/office/drawing/2014/main" id="{EF5F7825-A4EE-4ADE-A448-FD49CB736FA4}"/>
              </a:ext>
            </a:extLst>
          </p:cNvPr>
          <p:cNvSpPr/>
          <p:nvPr/>
        </p:nvSpPr>
        <p:spPr>
          <a:xfrm>
            <a:off x="9277625" y="2305095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引入</a:t>
            </a:r>
            <a:r>
              <a:rPr lang="en-US" altLang="zh-TW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VGG16</a:t>
            </a:r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</a:t>
            </a:r>
          </a:p>
        </p:txBody>
      </p:sp>
      <p:sp>
        <p:nvSpPr>
          <p:cNvPr id="9" name="矩形: 圓角 8">
            <a:extLst>
              <a:ext uri="{FF2B5EF4-FFF2-40B4-BE49-F238E27FC236}">
                <a16:creationId xmlns:a16="http://schemas.microsoft.com/office/drawing/2014/main" id="{F8C375CB-C59C-428D-B4B1-C70828934A3D}"/>
              </a:ext>
            </a:extLst>
          </p:cNvPr>
          <p:cNvSpPr/>
          <p:nvPr/>
        </p:nvSpPr>
        <p:spPr>
          <a:xfrm>
            <a:off x="9277625" y="4330487"/>
            <a:ext cx="1814190" cy="689341"/>
          </a:xfrm>
          <a:prstGeom prst="round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資料增強</a:t>
            </a:r>
          </a:p>
        </p:txBody>
      </p:sp>
      <p:sp>
        <p:nvSpPr>
          <p:cNvPr id="11" name="矩形: 圓角 10">
            <a:extLst>
              <a:ext uri="{FF2B5EF4-FFF2-40B4-BE49-F238E27FC236}">
                <a16:creationId xmlns:a16="http://schemas.microsoft.com/office/drawing/2014/main" id="{15E20C74-CAEF-48BD-9FDF-EB1F4C99356B}"/>
              </a:ext>
            </a:extLst>
          </p:cNvPr>
          <p:cNvSpPr/>
          <p:nvPr/>
        </p:nvSpPr>
        <p:spPr>
          <a:xfrm>
            <a:off x="9277625" y="3316464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加入密集層</a:t>
            </a:r>
          </a:p>
        </p:txBody>
      </p:sp>
      <p:sp>
        <p:nvSpPr>
          <p:cNvPr id="12" name="矩形: 圓角 11">
            <a:extLst>
              <a:ext uri="{FF2B5EF4-FFF2-40B4-BE49-F238E27FC236}">
                <a16:creationId xmlns:a16="http://schemas.microsoft.com/office/drawing/2014/main" id="{980E843D-8E13-4446-A228-DFFC707FA8C9}"/>
              </a:ext>
            </a:extLst>
          </p:cNvPr>
          <p:cNvSpPr/>
          <p:nvPr/>
        </p:nvSpPr>
        <p:spPr>
          <a:xfrm>
            <a:off x="9273224" y="5344510"/>
            <a:ext cx="1814190" cy="68934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TW" altLang="en-US" sz="1600">
                <a:solidFill>
                  <a:schemeClr val="tx1"/>
                </a:solidFill>
                <a:latin typeface="Times New Roman" panose="02020603050405020304" pitchFamily="18" charset="0"/>
                <a:ea typeface="標楷體" panose="03000509000000000000" pitchFamily="65" charset="-120"/>
                <a:cs typeface="Times New Roman" panose="02020603050405020304" pitchFamily="18" charset="0"/>
              </a:rPr>
              <a:t>模型驗證</a:t>
            </a:r>
          </a:p>
        </p:txBody>
      </p:sp>
      <p:cxnSp>
        <p:nvCxnSpPr>
          <p:cNvPr id="4" name="直線單箭頭接點 3">
            <a:extLst>
              <a:ext uri="{FF2B5EF4-FFF2-40B4-BE49-F238E27FC236}">
                <a16:creationId xmlns:a16="http://schemas.microsoft.com/office/drawing/2014/main" id="{4C035457-1320-4AE9-A01E-B39C07A9F21C}"/>
              </a:ext>
            </a:extLst>
          </p:cNvPr>
          <p:cNvCxnSpPr/>
          <p:nvPr/>
        </p:nvCxnSpPr>
        <p:spPr>
          <a:xfrm>
            <a:off x="10180319" y="2994436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直線單箭頭接點 13">
            <a:extLst>
              <a:ext uri="{FF2B5EF4-FFF2-40B4-BE49-F238E27FC236}">
                <a16:creationId xmlns:a16="http://schemas.microsoft.com/office/drawing/2014/main" id="{833D66CB-DE88-4D93-A292-25AE4381B8EE}"/>
              </a:ext>
            </a:extLst>
          </p:cNvPr>
          <p:cNvCxnSpPr/>
          <p:nvPr/>
        </p:nvCxnSpPr>
        <p:spPr>
          <a:xfrm>
            <a:off x="10180319" y="4005805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線單箭頭接點 14">
            <a:extLst>
              <a:ext uri="{FF2B5EF4-FFF2-40B4-BE49-F238E27FC236}">
                <a16:creationId xmlns:a16="http://schemas.microsoft.com/office/drawing/2014/main" id="{F8A445C3-8540-4A5D-AA16-3E801A9FD366}"/>
              </a:ext>
            </a:extLst>
          </p:cNvPr>
          <p:cNvCxnSpPr/>
          <p:nvPr/>
        </p:nvCxnSpPr>
        <p:spPr>
          <a:xfrm>
            <a:off x="10180319" y="5014833"/>
            <a:ext cx="4401" cy="322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圖片 15">
            <a:extLst>
              <a:ext uri="{FF2B5EF4-FFF2-40B4-BE49-F238E27FC236}">
                <a16:creationId xmlns:a16="http://schemas.microsoft.com/office/drawing/2014/main" id="{0DBE1B69-3A6E-4A4E-AF02-EEB6C42278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69276" y="1747361"/>
            <a:ext cx="5308166" cy="45168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14244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-1" y="1513490"/>
            <a:ext cx="12191999" cy="5344509"/>
          </a:xfrm>
          <a:prstGeom prst="rect">
            <a:avLst/>
          </a:prstGeom>
          <a:solidFill>
            <a:srgbClr val="B5B19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248228" y="360153"/>
            <a:ext cx="969554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 spc="300" dirty="0">
                <a:solidFill>
                  <a:srgbClr val="504D36"/>
                </a:solidFill>
                <a:latin typeface="Perpetua" pitchFamily="18" charset="0"/>
              </a:rPr>
              <a:t>Model </a:t>
            </a:r>
            <a:r>
              <a:rPr lang="en-US" altLang="zh-TW" sz="6000" spc="300" dirty="0">
                <a:solidFill>
                  <a:srgbClr val="504D36"/>
                </a:solidFill>
                <a:latin typeface="Perpetua" pitchFamily="18" charset="0"/>
              </a:rPr>
              <a:t>introduction</a:t>
            </a:r>
            <a:endParaRPr lang="en-US" sz="6000" spc="300" dirty="0">
              <a:solidFill>
                <a:srgbClr val="504D36"/>
              </a:solidFill>
              <a:latin typeface="Perpetua" pitchFamily="18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172498" y="6470589"/>
            <a:ext cx="470849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期末專題報告</a:t>
            </a:r>
            <a:r>
              <a:rPr lang="en-US" altLang="zh-TW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-</a:t>
            </a:r>
            <a:r>
              <a:rPr lang="zh-TW" altLang="en-US" sz="1100" b="1" spc="600" dirty="0">
                <a:solidFill>
                  <a:schemeClr val="bg1"/>
                </a:solidFill>
                <a:latin typeface="Roboto" panose="02000000000000000000"/>
                <a:ea typeface="Roboto" panose="02000000000000000000" pitchFamily="2" charset="0"/>
              </a:rPr>
              <a:t>貓用自動循環活水器</a:t>
            </a:r>
          </a:p>
        </p:txBody>
      </p:sp>
      <p:pic>
        <p:nvPicPr>
          <p:cNvPr id="3" name="圖片 2">
            <a:extLst>
              <a:ext uri="{FF2B5EF4-FFF2-40B4-BE49-F238E27FC236}">
                <a16:creationId xmlns:a16="http://schemas.microsoft.com/office/drawing/2014/main" id="{6CBDA9FC-499D-4888-ADEC-42DB598A8C0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/>
          <a:stretch/>
        </p:blipFill>
        <p:spPr>
          <a:xfrm>
            <a:off x="6346956" y="5030589"/>
            <a:ext cx="2557010" cy="1440000"/>
          </a:xfrm>
          <a:prstGeom prst="rect">
            <a:avLst/>
          </a:prstGeo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2DD1507B-A8E2-46D0-810C-F0E7447784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92369" y="3429000"/>
            <a:ext cx="2563306" cy="1440000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E210032B-09C1-462C-9FF9-044E949E01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50005" y="1843496"/>
            <a:ext cx="2553961" cy="144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8F880758-2B66-48D8-93A9-2463F7632E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032986" y="1831930"/>
            <a:ext cx="2593365" cy="1440000"/>
          </a:xfrm>
          <a:prstGeom prst="rect">
            <a:avLst/>
          </a:prstGeom>
        </p:spPr>
      </p:pic>
      <p:pic>
        <p:nvPicPr>
          <p:cNvPr id="13" name="圖片 12">
            <a:extLst>
              <a:ext uri="{FF2B5EF4-FFF2-40B4-BE49-F238E27FC236}">
                <a16:creationId xmlns:a16="http://schemas.microsoft.com/office/drawing/2014/main" id="{0EF8AD7D-6D30-48FF-8B1E-E3319DC7505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50005" y="3429000"/>
            <a:ext cx="2585143" cy="1440000"/>
          </a:xfrm>
          <a:prstGeom prst="rect">
            <a:avLst/>
          </a:prstGeom>
        </p:spPr>
      </p:pic>
      <p:pic>
        <p:nvPicPr>
          <p:cNvPr id="17" name="圖片 16">
            <a:extLst>
              <a:ext uri="{FF2B5EF4-FFF2-40B4-BE49-F238E27FC236}">
                <a16:creationId xmlns:a16="http://schemas.microsoft.com/office/drawing/2014/main" id="{D4A7CDF8-0FAB-41CD-93AD-E548E8BCFE4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054356" y="3429000"/>
            <a:ext cx="2540376" cy="1440000"/>
          </a:xfrm>
          <a:prstGeom prst="rect">
            <a:avLst/>
          </a:prstGeom>
        </p:spPr>
      </p:pic>
      <p:pic>
        <p:nvPicPr>
          <p:cNvPr id="22" name="圖片 21">
            <a:extLst>
              <a:ext uri="{FF2B5EF4-FFF2-40B4-BE49-F238E27FC236}">
                <a16:creationId xmlns:a16="http://schemas.microsoft.com/office/drawing/2014/main" id="{8BE2BB0C-F40E-4EA6-AE58-C825DE8900FA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r="1618"/>
          <a:stretch/>
        </p:blipFill>
        <p:spPr>
          <a:xfrm>
            <a:off x="9068739" y="5030589"/>
            <a:ext cx="2525993" cy="1440000"/>
          </a:xfrm>
          <a:prstGeom prst="rect">
            <a:avLst/>
          </a:prstGeom>
        </p:spPr>
      </p:pic>
      <p:sp>
        <p:nvSpPr>
          <p:cNvPr id="24" name="箭號: 向右 23">
            <a:extLst>
              <a:ext uri="{FF2B5EF4-FFF2-40B4-BE49-F238E27FC236}">
                <a16:creationId xmlns:a16="http://schemas.microsoft.com/office/drawing/2014/main" id="{F6065DE4-1411-496C-AC03-2473067828DA}"/>
              </a:ext>
            </a:extLst>
          </p:cNvPr>
          <p:cNvSpPr/>
          <p:nvPr/>
        </p:nvSpPr>
        <p:spPr>
          <a:xfrm>
            <a:off x="4548045" y="3781097"/>
            <a:ext cx="703057" cy="614589"/>
          </a:xfrm>
          <a:prstGeom prst="rightArrow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>
              <a:solidFill>
                <a:srgbClr val="FFFF00"/>
              </a:solidFill>
              <a:highlight>
                <a:srgbClr val="FFFF00"/>
              </a:highlight>
            </a:endParaRPr>
          </a:p>
        </p:txBody>
      </p:sp>
      <p:sp>
        <p:nvSpPr>
          <p:cNvPr id="25" name="文字方塊 24">
            <a:extLst>
              <a:ext uri="{FF2B5EF4-FFF2-40B4-BE49-F238E27FC236}">
                <a16:creationId xmlns:a16="http://schemas.microsoft.com/office/drawing/2014/main" id="{C25119C8-2495-4ECF-A12F-C60987F0A64A}"/>
              </a:ext>
            </a:extLst>
          </p:cNvPr>
          <p:cNvSpPr txBox="1"/>
          <p:nvPr/>
        </p:nvSpPr>
        <p:spPr>
          <a:xfrm>
            <a:off x="4212681" y="4395686"/>
            <a:ext cx="13366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>
                <a:solidFill>
                  <a:schemeClr val="accent6">
                    <a:lumMod val="20000"/>
                    <a:lumOff val="80000"/>
                  </a:schemeClr>
                </a:solidFill>
                <a:latin typeface="標楷體" panose="03000509000000000000" pitchFamily="65" charset="-120"/>
                <a:ea typeface="標楷體" panose="03000509000000000000" pitchFamily="65" charset="-120"/>
              </a:rPr>
              <a:t>資料增強後</a:t>
            </a:r>
          </a:p>
        </p:txBody>
      </p:sp>
    </p:spTree>
    <p:extLst>
      <p:ext uri="{BB962C8B-B14F-4D97-AF65-F5344CB8AC3E}">
        <p14:creationId xmlns:p14="http://schemas.microsoft.com/office/powerpoint/2010/main" val="103574461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427</TotalTime>
  <Words>1025</Words>
  <Application>Microsoft Office PowerPoint</Application>
  <PresentationFormat>寬螢幕</PresentationFormat>
  <Paragraphs>177</Paragraphs>
  <Slides>19</Slides>
  <Notes>2</Notes>
  <HiddenSlides>0</HiddenSlides>
  <MMClips>1</MMClips>
  <ScaleCrop>false</ScaleCrop>
  <HeadingPairs>
    <vt:vector size="6" baseType="variant">
      <vt:variant>
        <vt:lpstr>使用字型</vt:lpstr>
      </vt:variant>
      <vt:variant>
        <vt:i4>15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19</vt:i4>
      </vt:variant>
    </vt:vector>
  </HeadingPairs>
  <TitlesOfParts>
    <vt:vector size="35" baseType="lpstr">
      <vt:lpstr>等线</vt:lpstr>
      <vt:lpstr>Noto Sans</vt:lpstr>
      <vt:lpstr>Roboto</vt:lpstr>
      <vt:lpstr>Roboto Light</vt:lpstr>
      <vt:lpstr>Roboto Medium</vt:lpstr>
      <vt:lpstr>宋体</vt:lpstr>
      <vt:lpstr>思源黑体 CN Medium</vt:lpstr>
      <vt:lpstr>微軟正黑體 Light</vt:lpstr>
      <vt:lpstr>新細明體</vt:lpstr>
      <vt:lpstr>標楷體</vt:lpstr>
      <vt:lpstr>Arial</vt:lpstr>
      <vt:lpstr>Calibri</vt:lpstr>
      <vt:lpstr>Calibri Light</vt:lpstr>
      <vt:lpstr>Perpetua</vt:lpstr>
      <vt:lpstr>Times New Roman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https://www.ypppt.com/</dc:title>
  <dc:subject>https://www.ypppt.com/</dc:subject>
  <dc:creator>优品PPT</dc:creator>
  <cp:lastModifiedBy>林晏平</cp:lastModifiedBy>
  <cp:revision>405</cp:revision>
  <dcterms:created xsi:type="dcterms:W3CDTF">2020-03-02T04:12:00Z</dcterms:created>
  <dcterms:modified xsi:type="dcterms:W3CDTF">2023-04-21T12:29:19Z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2052-11.1.0.9929</vt:lpwstr>
  </property>
</Properties>
</file>